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Glacial Indifference Italics" panose="020B0604020202020204" charset="0"/>
      <p:regular r:id="rId22"/>
    </p:embeddedFont>
    <p:embeddedFont>
      <p:font typeface="Glacial Indifference" panose="020B0604020202020204" charset="0"/>
      <p:regular r:id="rId23"/>
    </p:embeddedFont>
    <p:embeddedFont>
      <p:font typeface="Glacial Indifference Bold Italics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nton" panose="020B0604020202020204" charset="0"/>
      <p:regular r:id="rId29"/>
    </p:embeddedFont>
    <p:embeddedFont>
      <p:font typeface="Glacial Indifference Bold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1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0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0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0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3.sv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0.svg"/><Relationship Id="rId7" Type="http://schemas.openxmlformats.org/officeDocument/2006/relationships/image" Target="../media/image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.svg"/><Relationship Id="rId7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hyperlink" Target="https://www.savethechildren.es/actualidad/como-evitar-bullyi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8551890"/>
            <a:ext cx="3969822" cy="0"/>
          </a:xfrm>
          <a:prstGeom prst="line">
            <a:avLst/>
          </a:prstGeom>
          <a:ln w="28575" cap="flat">
            <a:solidFill>
              <a:srgbClr val="7ED9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8887877" y="0"/>
            <a:ext cx="15021843" cy="10287000"/>
          </a:xfrm>
          <a:custGeom>
            <a:avLst/>
            <a:gdLst/>
            <a:ahLst/>
            <a:cxnLst/>
            <a:rect l="l" t="t" r="r" b="b"/>
            <a:pathLst>
              <a:path w="15021843" h="10287000">
                <a:moveTo>
                  <a:pt x="0" y="0"/>
                </a:moveTo>
                <a:lnTo>
                  <a:pt x="15021843" y="0"/>
                </a:lnTo>
                <a:lnTo>
                  <a:pt x="150218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425" r="-53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2911142"/>
            <a:ext cx="730658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3999" spc="79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PROTECCIÓN EN LA ERA DIGITAL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8712276"/>
            <a:ext cx="4633743" cy="546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49"/>
              </a:lnSpc>
            </a:pPr>
            <a:r>
              <a:rPr lang="en-US" sz="3178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Sara Martínez Navarro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406896"/>
            <a:ext cx="6244997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799"/>
              </a:lnSpc>
            </a:pPr>
            <a:r>
              <a:rPr lang="en-US" sz="6999" spc="69">
                <a:solidFill>
                  <a:srgbClr val="CB6CE6"/>
                </a:solidFill>
                <a:latin typeface="Anton"/>
                <a:ea typeface="Anton"/>
                <a:cs typeface="Anton"/>
                <a:sym typeface="Anton"/>
              </a:rPr>
              <a:t>CIBERSEGURIDAD</a:t>
            </a:r>
          </a:p>
        </p:txBody>
      </p:sp>
      <p:sp>
        <p:nvSpPr>
          <p:cNvPr id="7" name="Freeform 7"/>
          <p:cNvSpPr/>
          <p:nvPr/>
        </p:nvSpPr>
        <p:spPr>
          <a:xfrm>
            <a:off x="-6965466" y="5332795"/>
            <a:ext cx="10583508" cy="10583508"/>
          </a:xfrm>
          <a:custGeom>
            <a:avLst/>
            <a:gdLst/>
            <a:ahLst/>
            <a:cxnLst/>
            <a:rect l="l" t="t" r="r" b="b"/>
            <a:pathLst>
              <a:path w="10583508" h="10583508">
                <a:moveTo>
                  <a:pt x="0" y="0"/>
                </a:moveTo>
                <a:lnTo>
                  <a:pt x="10583508" y="0"/>
                </a:lnTo>
                <a:lnTo>
                  <a:pt x="10583508" y="10583508"/>
                </a:lnTo>
                <a:lnTo>
                  <a:pt x="0" y="105835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96246" y="-5400741"/>
            <a:ext cx="10583508" cy="10583508"/>
          </a:xfrm>
          <a:custGeom>
            <a:avLst/>
            <a:gdLst/>
            <a:ahLst/>
            <a:cxnLst/>
            <a:rect l="l" t="t" r="r" b="b"/>
            <a:pathLst>
              <a:path w="10583508" h="10583508">
                <a:moveTo>
                  <a:pt x="0" y="0"/>
                </a:moveTo>
                <a:lnTo>
                  <a:pt x="10583508" y="0"/>
                </a:lnTo>
                <a:lnTo>
                  <a:pt x="10583508" y="10583508"/>
                </a:lnTo>
                <a:lnTo>
                  <a:pt x="0" y="10583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776746">
            <a:off x="9333397" y="-1119789"/>
            <a:ext cx="14104038" cy="14027107"/>
          </a:xfrm>
          <a:custGeom>
            <a:avLst/>
            <a:gdLst/>
            <a:ahLst/>
            <a:cxnLst/>
            <a:rect l="l" t="t" r="r" b="b"/>
            <a:pathLst>
              <a:path w="14104038" h="14027107">
                <a:moveTo>
                  <a:pt x="0" y="0"/>
                </a:moveTo>
                <a:lnTo>
                  <a:pt x="14104038" y="0"/>
                </a:lnTo>
                <a:lnTo>
                  <a:pt x="14104038" y="14027107"/>
                </a:lnTo>
                <a:lnTo>
                  <a:pt x="0" y="140271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4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4"/>
          <p:cNvGrpSpPr/>
          <p:nvPr/>
        </p:nvGrpSpPr>
        <p:grpSpPr>
          <a:xfrm>
            <a:off x="14480361" y="1028700"/>
            <a:ext cx="2778939" cy="8229600"/>
            <a:chOff x="0" y="0"/>
            <a:chExt cx="582252" cy="17242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2252" cy="1724291"/>
            </a:xfrm>
            <a:custGeom>
              <a:avLst/>
              <a:gdLst/>
              <a:ahLst/>
              <a:cxnLst/>
              <a:rect l="l" t="t" r="r" b="b"/>
              <a:pathLst>
                <a:path w="582252" h="1724291">
                  <a:moveTo>
                    <a:pt x="0" y="0"/>
                  </a:moveTo>
                  <a:lnTo>
                    <a:pt x="582252" y="0"/>
                  </a:lnTo>
                  <a:lnTo>
                    <a:pt x="582252" y="1724291"/>
                  </a:lnTo>
                  <a:lnTo>
                    <a:pt x="0" y="1724291"/>
                  </a:ln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48837" r="-48837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1701422" y="1028700"/>
            <a:ext cx="2778939" cy="8229600"/>
            <a:chOff x="0" y="0"/>
            <a:chExt cx="582252" cy="17242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2252" cy="1724291"/>
            </a:xfrm>
            <a:custGeom>
              <a:avLst/>
              <a:gdLst/>
              <a:ahLst/>
              <a:cxnLst/>
              <a:rect l="l" t="t" r="r" b="b"/>
              <a:pathLst>
                <a:path w="582252" h="1724291">
                  <a:moveTo>
                    <a:pt x="0" y="0"/>
                  </a:moveTo>
                  <a:lnTo>
                    <a:pt x="582252" y="0"/>
                  </a:lnTo>
                  <a:lnTo>
                    <a:pt x="582252" y="1724291"/>
                  </a:lnTo>
                  <a:lnTo>
                    <a:pt x="0" y="1724291"/>
                  </a:lnTo>
                  <a:close/>
                </a:path>
              </a:pathLst>
            </a:cu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48652" r="-48652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rot="4619755">
            <a:off x="-8740023" y="-7087334"/>
            <a:ext cx="13270871" cy="13198484"/>
          </a:xfrm>
          <a:custGeom>
            <a:avLst/>
            <a:gdLst/>
            <a:ahLst/>
            <a:cxnLst/>
            <a:rect l="l" t="t" r="r" b="b"/>
            <a:pathLst>
              <a:path w="13270871" h="13198484">
                <a:moveTo>
                  <a:pt x="0" y="0"/>
                </a:moveTo>
                <a:lnTo>
                  <a:pt x="13270871" y="0"/>
                </a:lnTo>
                <a:lnTo>
                  <a:pt x="13270871" y="13198484"/>
                </a:lnTo>
                <a:lnTo>
                  <a:pt x="0" y="131984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4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 flipV="1">
            <a:off x="1028700" y="2093488"/>
            <a:ext cx="7676138" cy="9525"/>
          </a:xfrm>
          <a:prstGeom prst="line">
            <a:avLst/>
          </a:prstGeom>
          <a:ln w="19050" cap="flat">
            <a:solidFill>
              <a:srgbClr val="7ED95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809306" y="4494076"/>
            <a:ext cx="8585758" cy="4973224"/>
            <a:chOff x="0" y="0"/>
            <a:chExt cx="2261270" cy="13098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61270" cy="1309820"/>
            </a:xfrm>
            <a:custGeom>
              <a:avLst/>
              <a:gdLst/>
              <a:ahLst/>
              <a:cxnLst/>
              <a:rect l="l" t="t" r="r" b="b"/>
              <a:pathLst>
                <a:path w="2261270" h="1309820">
                  <a:moveTo>
                    <a:pt x="45988" y="0"/>
                  </a:moveTo>
                  <a:lnTo>
                    <a:pt x="2215282" y="0"/>
                  </a:lnTo>
                  <a:cubicBezTo>
                    <a:pt x="2227479" y="0"/>
                    <a:pt x="2239176" y="4845"/>
                    <a:pt x="2247800" y="13469"/>
                  </a:cubicBezTo>
                  <a:cubicBezTo>
                    <a:pt x="2256424" y="22094"/>
                    <a:pt x="2261270" y="33791"/>
                    <a:pt x="2261270" y="45988"/>
                  </a:cubicBezTo>
                  <a:lnTo>
                    <a:pt x="2261270" y="1263833"/>
                  </a:lnTo>
                  <a:cubicBezTo>
                    <a:pt x="2261270" y="1289231"/>
                    <a:pt x="2240680" y="1309820"/>
                    <a:pt x="2215282" y="1309820"/>
                  </a:cubicBezTo>
                  <a:lnTo>
                    <a:pt x="45988" y="1309820"/>
                  </a:lnTo>
                  <a:cubicBezTo>
                    <a:pt x="20589" y="1309820"/>
                    <a:pt x="0" y="1289231"/>
                    <a:pt x="0" y="1263833"/>
                  </a:cubicBezTo>
                  <a:lnTo>
                    <a:pt x="0" y="45988"/>
                  </a:lnTo>
                  <a:cubicBezTo>
                    <a:pt x="0" y="20589"/>
                    <a:pt x="20589" y="0"/>
                    <a:pt x="45988" y="0"/>
                  </a:cubicBezTo>
                  <a:close/>
                </a:path>
              </a:pathLst>
            </a:custGeom>
            <a:solidFill>
              <a:srgbClr val="48216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2261270" cy="13669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1152525"/>
            <a:ext cx="7676138" cy="940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5"/>
              </a:lnSpc>
            </a:pPr>
            <a:r>
              <a:rPr lang="en-US" sz="6995">
                <a:solidFill>
                  <a:srgbClr val="CB6CE6"/>
                </a:solidFill>
                <a:latin typeface="Anton"/>
                <a:ea typeface="Anton"/>
                <a:cs typeface="Anton"/>
                <a:sym typeface="Anton"/>
              </a:rPr>
              <a:t>SEXTING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407696"/>
            <a:ext cx="7676138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EXTORSIÓN O CHANTAJE. SEXTORSIÓN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2957376"/>
            <a:ext cx="10284487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Enviar </a:t>
            </a:r>
            <a:r>
              <a:rPr lang="en-US" sz="2499" u="none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</a:t>
            </a: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recibir mensajes, fotos o videos íntimos a través del celular o internet. Puede ser una forma de comunicación privada, pero también implica riesgos si el contenido se difunde sin consentimiento.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4838700"/>
            <a:ext cx="767613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5000">
                <a:solidFill>
                  <a:srgbClr val="7ED957"/>
                </a:solidFill>
                <a:latin typeface="Anton"/>
                <a:ea typeface="Anton"/>
                <a:cs typeface="Anton"/>
                <a:sym typeface="Anton"/>
              </a:rPr>
              <a:t>CONSECUENCIAS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88493" y="5693661"/>
            <a:ext cx="7627383" cy="1768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Ansiedad, tristeza o vergüenza.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Pérdida de confianza en uno mismo o en los demás.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Aislamiento social o miedo a ser juzgado.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 casos graves, puede provocar depresión o pensamientos negativos.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8493" y="8309861"/>
            <a:ext cx="750998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CB6C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SI TE PASA, PIDE AYUDA. NO ESTÁS SOLO/A.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96246" y="-5400741"/>
            <a:ext cx="10583508" cy="10583508"/>
          </a:xfrm>
          <a:custGeom>
            <a:avLst/>
            <a:gdLst/>
            <a:ahLst/>
            <a:cxnLst/>
            <a:rect l="l" t="t" r="r" b="b"/>
            <a:pathLst>
              <a:path w="10583508" h="10583508">
                <a:moveTo>
                  <a:pt x="0" y="0"/>
                </a:moveTo>
                <a:lnTo>
                  <a:pt x="10583508" y="0"/>
                </a:lnTo>
                <a:lnTo>
                  <a:pt x="10583508" y="10583508"/>
                </a:lnTo>
                <a:lnTo>
                  <a:pt x="0" y="10583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776746">
            <a:off x="9333397" y="-1119789"/>
            <a:ext cx="14104038" cy="14027107"/>
          </a:xfrm>
          <a:custGeom>
            <a:avLst/>
            <a:gdLst/>
            <a:ahLst/>
            <a:cxnLst/>
            <a:rect l="l" t="t" r="r" b="b"/>
            <a:pathLst>
              <a:path w="14104038" h="14027107">
                <a:moveTo>
                  <a:pt x="0" y="0"/>
                </a:moveTo>
                <a:lnTo>
                  <a:pt x="14104038" y="0"/>
                </a:lnTo>
                <a:lnTo>
                  <a:pt x="14104038" y="14027107"/>
                </a:lnTo>
                <a:lnTo>
                  <a:pt x="0" y="140271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4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4619755">
            <a:off x="-8740023" y="-7087334"/>
            <a:ext cx="13270871" cy="13198484"/>
          </a:xfrm>
          <a:custGeom>
            <a:avLst/>
            <a:gdLst/>
            <a:ahLst/>
            <a:cxnLst/>
            <a:rect l="l" t="t" r="r" b="b"/>
            <a:pathLst>
              <a:path w="13270871" h="13198484">
                <a:moveTo>
                  <a:pt x="0" y="0"/>
                </a:moveTo>
                <a:lnTo>
                  <a:pt x="13270871" y="0"/>
                </a:lnTo>
                <a:lnTo>
                  <a:pt x="13270871" y="13198484"/>
                </a:lnTo>
                <a:lnTo>
                  <a:pt x="0" y="131984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4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flipV="1">
            <a:off x="1028700" y="1734445"/>
            <a:ext cx="7676138" cy="9525"/>
          </a:xfrm>
          <a:prstGeom prst="line">
            <a:avLst/>
          </a:prstGeom>
          <a:ln w="19050" cap="flat">
            <a:solidFill>
              <a:srgbClr val="7ED95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809306" y="2080560"/>
            <a:ext cx="8868416" cy="3654092"/>
            <a:chOff x="0" y="0"/>
            <a:chExt cx="2335715" cy="9623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35715" cy="962395"/>
            </a:xfrm>
            <a:custGeom>
              <a:avLst/>
              <a:gdLst/>
              <a:ahLst/>
              <a:cxnLst/>
              <a:rect l="l" t="t" r="r" b="b"/>
              <a:pathLst>
                <a:path w="2335715" h="962395">
                  <a:moveTo>
                    <a:pt x="44522" y="0"/>
                  </a:moveTo>
                  <a:lnTo>
                    <a:pt x="2291193" y="0"/>
                  </a:lnTo>
                  <a:cubicBezTo>
                    <a:pt x="2315782" y="0"/>
                    <a:pt x="2335715" y="19933"/>
                    <a:pt x="2335715" y="44522"/>
                  </a:cubicBezTo>
                  <a:lnTo>
                    <a:pt x="2335715" y="917873"/>
                  </a:lnTo>
                  <a:cubicBezTo>
                    <a:pt x="2335715" y="929681"/>
                    <a:pt x="2331024" y="941005"/>
                    <a:pt x="2322675" y="949354"/>
                  </a:cubicBezTo>
                  <a:cubicBezTo>
                    <a:pt x="2314325" y="957704"/>
                    <a:pt x="2303001" y="962395"/>
                    <a:pt x="2291193" y="962395"/>
                  </a:cubicBezTo>
                  <a:lnTo>
                    <a:pt x="44522" y="962395"/>
                  </a:lnTo>
                  <a:cubicBezTo>
                    <a:pt x="32714" y="962395"/>
                    <a:pt x="21390" y="957704"/>
                    <a:pt x="13040" y="949354"/>
                  </a:cubicBezTo>
                  <a:cubicBezTo>
                    <a:pt x="4691" y="941005"/>
                    <a:pt x="0" y="929681"/>
                    <a:pt x="0" y="917873"/>
                  </a:cubicBezTo>
                  <a:lnTo>
                    <a:pt x="0" y="44522"/>
                  </a:lnTo>
                  <a:cubicBezTo>
                    <a:pt x="0" y="32714"/>
                    <a:pt x="4691" y="21390"/>
                    <a:pt x="13040" y="13040"/>
                  </a:cubicBezTo>
                  <a:cubicBezTo>
                    <a:pt x="21390" y="4691"/>
                    <a:pt x="32714" y="0"/>
                    <a:pt x="44522" y="0"/>
                  </a:cubicBezTo>
                  <a:close/>
                </a:path>
              </a:pathLst>
            </a:custGeom>
            <a:solidFill>
              <a:srgbClr val="48216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335715" cy="10195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09306" y="5906101"/>
            <a:ext cx="10767689" cy="3654092"/>
            <a:chOff x="0" y="0"/>
            <a:chExt cx="2835934" cy="96239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35934" cy="962395"/>
            </a:xfrm>
            <a:custGeom>
              <a:avLst/>
              <a:gdLst/>
              <a:ahLst/>
              <a:cxnLst/>
              <a:rect l="l" t="t" r="r" b="b"/>
              <a:pathLst>
                <a:path w="2835934" h="962395">
                  <a:moveTo>
                    <a:pt x="36669" y="0"/>
                  </a:moveTo>
                  <a:lnTo>
                    <a:pt x="2799266" y="0"/>
                  </a:lnTo>
                  <a:cubicBezTo>
                    <a:pt x="2808991" y="0"/>
                    <a:pt x="2818318" y="3863"/>
                    <a:pt x="2825194" y="10740"/>
                  </a:cubicBezTo>
                  <a:cubicBezTo>
                    <a:pt x="2832071" y="17617"/>
                    <a:pt x="2835934" y="26944"/>
                    <a:pt x="2835934" y="36669"/>
                  </a:cubicBezTo>
                  <a:lnTo>
                    <a:pt x="2835934" y="925726"/>
                  </a:lnTo>
                  <a:cubicBezTo>
                    <a:pt x="2835934" y="935451"/>
                    <a:pt x="2832071" y="944778"/>
                    <a:pt x="2825194" y="951655"/>
                  </a:cubicBezTo>
                  <a:cubicBezTo>
                    <a:pt x="2818318" y="958531"/>
                    <a:pt x="2808991" y="962395"/>
                    <a:pt x="2799266" y="962395"/>
                  </a:cubicBezTo>
                  <a:lnTo>
                    <a:pt x="36669" y="962395"/>
                  </a:lnTo>
                  <a:cubicBezTo>
                    <a:pt x="26944" y="962395"/>
                    <a:pt x="17617" y="958531"/>
                    <a:pt x="10740" y="951655"/>
                  </a:cubicBezTo>
                  <a:cubicBezTo>
                    <a:pt x="3863" y="944778"/>
                    <a:pt x="0" y="935451"/>
                    <a:pt x="0" y="925726"/>
                  </a:cubicBezTo>
                  <a:lnTo>
                    <a:pt x="0" y="36669"/>
                  </a:lnTo>
                  <a:cubicBezTo>
                    <a:pt x="0" y="26944"/>
                    <a:pt x="3863" y="17617"/>
                    <a:pt x="10740" y="10740"/>
                  </a:cubicBezTo>
                  <a:cubicBezTo>
                    <a:pt x="17617" y="3863"/>
                    <a:pt x="26944" y="0"/>
                    <a:pt x="36669" y="0"/>
                  </a:cubicBezTo>
                  <a:close/>
                </a:path>
              </a:pathLst>
            </a:custGeom>
            <a:solidFill>
              <a:srgbClr val="48216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2835934" cy="10195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2083949" y="1202051"/>
            <a:ext cx="5367476" cy="8056249"/>
          </a:xfrm>
          <a:custGeom>
            <a:avLst/>
            <a:gdLst/>
            <a:ahLst/>
            <a:cxnLst/>
            <a:rect l="l" t="t" r="r" b="b"/>
            <a:pathLst>
              <a:path w="5367476" h="8056249">
                <a:moveTo>
                  <a:pt x="0" y="0"/>
                </a:moveTo>
                <a:lnTo>
                  <a:pt x="5367476" y="0"/>
                </a:lnTo>
                <a:lnTo>
                  <a:pt x="5367476" y="8056249"/>
                </a:lnTo>
                <a:lnTo>
                  <a:pt x="0" y="805624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700" y="793482"/>
            <a:ext cx="7676138" cy="940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5"/>
              </a:lnSpc>
            </a:pPr>
            <a:r>
              <a:rPr lang="en-US" sz="6995">
                <a:solidFill>
                  <a:srgbClr val="CB6CE6"/>
                </a:solidFill>
                <a:latin typeface="Anton"/>
                <a:ea typeface="Anton"/>
                <a:cs typeface="Anton"/>
                <a:sym typeface="Anton"/>
              </a:rPr>
              <a:t>SEXTING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375024"/>
            <a:ext cx="767613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5000">
                <a:solidFill>
                  <a:srgbClr val="7ED957"/>
                </a:solidFill>
                <a:latin typeface="Anton"/>
                <a:ea typeface="Anton"/>
                <a:cs typeface="Anton"/>
                <a:sym typeface="Anton"/>
              </a:rPr>
              <a:t>PROTECCIÓN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8493" y="3142431"/>
            <a:ext cx="8107903" cy="1768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Piensa antes de enviar. Lo que compartes, puede quedar guardado.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muestres tu rostro ni detalles que te identifiquen.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Reflexiona sobre las posibles consecuencias.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Habla con personas que respeten tu privacidad.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  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6200566"/>
            <a:ext cx="767613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5000">
                <a:solidFill>
                  <a:srgbClr val="7ED957"/>
                </a:solidFill>
                <a:latin typeface="Anton"/>
                <a:ea typeface="Anton"/>
                <a:cs typeface="Anton"/>
                <a:sym typeface="Anton"/>
              </a:rPr>
              <a:t>QUÉ HACER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82490" y="6933991"/>
            <a:ext cx="9821322" cy="1416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te culpes. La responsabilidad es de quien difunde, no tuya.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Guarda las pruebas: pantallazos, mensajes, enlaces.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Bloquea y denuncia al agresor en la plataforma o ante la policía.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Busca apoyo: habla con un adulto de confianza, orientador o línea de ayuda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25633" y="4677376"/>
            <a:ext cx="823576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CB6C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NADIE PUEDE PRESIONARTE PARA MANDAR ALGO QUE NO QUIERES.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58572" y="8750090"/>
            <a:ext cx="771989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CB6C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DIFUNDIR SIN PERMISO ES VIOLENCIA DIGITAL.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2113897" y="-5142218"/>
            <a:ext cx="10583508" cy="10583508"/>
          </a:xfrm>
          <a:custGeom>
            <a:avLst/>
            <a:gdLst/>
            <a:ahLst/>
            <a:cxnLst/>
            <a:rect l="l" t="t" r="r" b="b"/>
            <a:pathLst>
              <a:path w="10583508" h="10583508">
                <a:moveTo>
                  <a:pt x="10583508" y="0"/>
                </a:moveTo>
                <a:lnTo>
                  <a:pt x="0" y="0"/>
                </a:lnTo>
                <a:lnTo>
                  <a:pt x="0" y="10583508"/>
                </a:lnTo>
                <a:lnTo>
                  <a:pt x="10583508" y="10583508"/>
                </a:lnTo>
                <a:lnTo>
                  <a:pt x="1058350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776746" flipH="1">
            <a:off x="-5308310" y="-1572264"/>
            <a:ext cx="14104038" cy="14027107"/>
          </a:xfrm>
          <a:custGeom>
            <a:avLst/>
            <a:gdLst/>
            <a:ahLst/>
            <a:cxnLst/>
            <a:rect l="l" t="t" r="r" b="b"/>
            <a:pathLst>
              <a:path w="14104038" h="14027107">
                <a:moveTo>
                  <a:pt x="14104038" y="0"/>
                </a:moveTo>
                <a:lnTo>
                  <a:pt x="0" y="0"/>
                </a:lnTo>
                <a:lnTo>
                  <a:pt x="0" y="14027107"/>
                </a:lnTo>
                <a:lnTo>
                  <a:pt x="14104038" y="14027107"/>
                </a:lnTo>
                <a:lnTo>
                  <a:pt x="14104038" y="0"/>
                </a:lnTo>
                <a:close/>
              </a:path>
            </a:pathLst>
          </a:custGeom>
          <a:blipFill>
            <a:blip r:embed="rId4">
              <a:alphaModFix amt="14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4619755" flipH="1">
            <a:off x="10431671" y="-1157952"/>
            <a:ext cx="13270871" cy="13198484"/>
          </a:xfrm>
          <a:custGeom>
            <a:avLst/>
            <a:gdLst/>
            <a:ahLst/>
            <a:cxnLst/>
            <a:rect l="l" t="t" r="r" b="b"/>
            <a:pathLst>
              <a:path w="13270871" h="13198484">
                <a:moveTo>
                  <a:pt x="13270871" y="0"/>
                </a:moveTo>
                <a:lnTo>
                  <a:pt x="0" y="0"/>
                </a:lnTo>
                <a:lnTo>
                  <a:pt x="0" y="13198484"/>
                </a:lnTo>
                <a:lnTo>
                  <a:pt x="13270871" y="13198484"/>
                </a:lnTo>
                <a:lnTo>
                  <a:pt x="13270871" y="0"/>
                </a:lnTo>
                <a:close/>
              </a:path>
            </a:pathLst>
          </a:custGeom>
          <a:blipFill>
            <a:blip r:embed="rId4">
              <a:alphaModFix amt="14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flipV="1">
            <a:off x="7625045" y="2093488"/>
            <a:ext cx="7676138" cy="9525"/>
          </a:xfrm>
          <a:prstGeom prst="line">
            <a:avLst/>
          </a:prstGeom>
          <a:ln w="19050" cap="flat">
            <a:solidFill>
              <a:srgbClr val="7ED95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7405651" y="4932226"/>
            <a:ext cx="8585758" cy="4535074"/>
            <a:chOff x="0" y="0"/>
            <a:chExt cx="2261270" cy="11944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61270" cy="1194423"/>
            </a:xfrm>
            <a:custGeom>
              <a:avLst/>
              <a:gdLst/>
              <a:ahLst/>
              <a:cxnLst/>
              <a:rect l="l" t="t" r="r" b="b"/>
              <a:pathLst>
                <a:path w="2261270" h="1194423">
                  <a:moveTo>
                    <a:pt x="45988" y="0"/>
                  </a:moveTo>
                  <a:lnTo>
                    <a:pt x="2215282" y="0"/>
                  </a:lnTo>
                  <a:cubicBezTo>
                    <a:pt x="2227479" y="0"/>
                    <a:pt x="2239176" y="4845"/>
                    <a:pt x="2247800" y="13469"/>
                  </a:cubicBezTo>
                  <a:cubicBezTo>
                    <a:pt x="2256424" y="22094"/>
                    <a:pt x="2261270" y="33791"/>
                    <a:pt x="2261270" y="45988"/>
                  </a:cubicBezTo>
                  <a:lnTo>
                    <a:pt x="2261270" y="1148435"/>
                  </a:lnTo>
                  <a:cubicBezTo>
                    <a:pt x="2261270" y="1173833"/>
                    <a:pt x="2240680" y="1194423"/>
                    <a:pt x="2215282" y="1194423"/>
                  </a:cubicBezTo>
                  <a:lnTo>
                    <a:pt x="45988" y="1194423"/>
                  </a:lnTo>
                  <a:cubicBezTo>
                    <a:pt x="20589" y="1194423"/>
                    <a:pt x="0" y="1173833"/>
                    <a:pt x="0" y="1148435"/>
                  </a:cubicBezTo>
                  <a:lnTo>
                    <a:pt x="0" y="45988"/>
                  </a:lnTo>
                  <a:cubicBezTo>
                    <a:pt x="0" y="20589"/>
                    <a:pt x="20589" y="0"/>
                    <a:pt x="45988" y="0"/>
                  </a:cubicBezTo>
                  <a:close/>
                </a:path>
              </a:pathLst>
            </a:custGeom>
            <a:solidFill>
              <a:srgbClr val="48216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261270" cy="12515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1028700"/>
            <a:ext cx="5493258" cy="8229600"/>
          </a:xfrm>
          <a:custGeom>
            <a:avLst/>
            <a:gdLst/>
            <a:ahLst/>
            <a:cxnLst/>
            <a:rect l="l" t="t" r="r" b="b"/>
            <a:pathLst>
              <a:path w="5493258" h="8229600">
                <a:moveTo>
                  <a:pt x="0" y="0"/>
                </a:moveTo>
                <a:lnTo>
                  <a:pt x="5493258" y="0"/>
                </a:lnTo>
                <a:lnTo>
                  <a:pt x="549325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625045" y="1152525"/>
            <a:ext cx="7676138" cy="940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5"/>
              </a:lnSpc>
            </a:pPr>
            <a:r>
              <a:rPr lang="en-US" sz="6995">
                <a:solidFill>
                  <a:srgbClr val="CB6CE6"/>
                </a:solidFill>
                <a:latin typeface="Anton"/>
                <a:ea typeface="Anton"/>
                <a:cs typeface="Anton"/>
                <a:sym typeface="Anton"/>
              </a:rPr>
              <a:t>PHISING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25045" y="2407696"/>
            <a:ext cx="7676138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ESTAFA, ENGAÑO.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25045" y="2957376"/>
            <a:ext cx="10284487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El phishing s</a:t>
            </a:r>
            <a:r>
              <a:rPr lang="en-US" sz="2499" u="none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</a:t>
            </a: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mensajes o webs fraudulentas que buscan robar tus datos o dinero. Solicitan datos haciendose pasar por una empresa o entidad pública con la excusa de comprobarlos o actualizarlos. Pueden hacerlo a través de un mensaje, una llamada, una ventana emergente o un email.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664728" y="5266703"/>
            <a:ext cx="767613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5000">
                <a:solidFill>
                  <a:srgbClr val="7ED957"/>
                </a:solidFill>
                <a:latin typeface="Anton"/>
                <a:ea typeface="Anton"/>
                <a:cs typeface="Anton"/>
                <a:sym typeface="Anton"/>
              </a:rPr>
              <a:t>CONSECUENCIAS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4838" y="6247778"/>
            <a:ext cx="7627383" cy="1768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Pérdida de dinero o identidad.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Que realicen un fraude o robo en tu nombre.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Sentimiento de culpa o vergüenza. ansiedad y estrés.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Insomnio y dificultad para concentrarte.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Pérdida de confianza en servicios online y en relaciones digitales.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84838" y="8309861"/>
            <a:ext cx="750998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CB6C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</a:t>
            </a:r>
            <a:r>
              <a:rPr lang="en-US" sz="3000" u="none" strike="noStrike">
                <a:solidFill>
                  <a:srgbClr val="CB6C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CONFÍES SIN COMPROBAR.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2113897" y="-5142218"/>
            <a:ext cx="10583508" cy="10583508"/>
          </a:xfrm>
          <a:custGeom>
            <a:avLst/>
            <a:gdLst/>
            <a:ahLst/>
            <a:cxnLst/>
            <a:rect l="l" t="t" r="r" b="b"/>
            <a:pathLst>
              <a:path w="10583508" h="10583508">
                <a:moveTo>
                  <a:pt x="10583508" y="0"/>
                </a:moveTo>
                <a:lnTo>
                  <a:pt x="0" y="0"/>
                </a:lnTo>
                <a:lnTo>
                  <a:pt x="0" y="10583508"/>
                </a:lnTo>
                <a:lnTo>
                  <a:pt x="10583508" y="10583508"/>
                </a:lnTo>
                <a:lnTo>
                  <a:pt x="1058350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776746" flipH="1">
            <a:off x="-5308310" y="-1572264"/>
            <a:ext cx="14104038" cy="14027107"/>
          </a:xfrm>
          <a:custGeom>
            <a:avLst/>
            <a:gdLst/>
            <a:ahLst/>
            <a:cxnLst/>
            <a:rect l="l" t="t" r="r" b="b"/>
            <a:pathLst>
              <a:path w="14104038" h="14027107">
                <a:moveTo>
                  <a:pt x="14104038" y="0"/>
                </a:moveTo>
                <a:lnTo>
                  <a:pt x="0" y="0"/>
                </a:lnTo>
                <a:lnTo>
                  <a:pt x="0" y="14027107"/>
                </a:lnTo>
                <a:lnTo>
                  <a:pt x="14104038" y="14027107"/>
                </a:lnTo>
                <a:lnTo>
                  <a:pt x="14104038" y="0"/>
                </a:lnTo>
                <a:close/>
              </a:path>
            </a:pathLst>
          </a:custGeom>
          <a:blipFill>
            <a:blip r:embed="rId4">
              <a:alphaModFix amt="14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4"/>
          <p:cNvGrpSpPr/>
          <p:nvPr/>
        </p:nvGrpSpPr>
        <p:grpSpPr>
          <a:xfrm>
            <a:off x="3598011" y="1028700"/>
            <a:ext cx="2778939" cy="8229600"/>
            <a:chOff x="0" y="0"/>
            <a:chExt cx="582252" cy="17242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2252" cy="1724291"/>
            </a:xfrm>
            <a:custGeom>
              <a:avLst/>
              <a:gdLst/>
              <a:ahLst/>
              <a:cxnLst/>
              <a:rect l="l" t="t" r="r" b="b"/>
              <a:pathLst>
                <a:path w="582252" h="1724291">
                  <a:moveTo>
                    <a:pt x="0" y="0"/>
                  </a:moveTo>
                  <a:lnTo>
                    <a:pt x="582252" y="0"/>
                  </a:lnTo>
                  <a:lnTo>
                    <a:pt x="582252" y="1724291"/>
                  </a:lnTo>
                  <a:lnTo>
                    <a:pt x="0" y="1724291"/>
                  </a:ln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20961" r="-98923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724427" y="1028700"/>
            <a:ext cx="2778939" cy="8229600"/>
            <a:chOff x="0" y="0"/>
            <a:chExt cx="582252" cy="17242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2252" cy="1724291"/>
            </a:xfrm>
            <a:custGeom>
              <a:avLst/>
              <a:gdLst/>
              <a:ahLst/>
              <a:cxnLst/>
              <a:rect l="l" t="t" r="r" b="b"/>
              <a:pathLst>
                <a:path w="582252" h="1724291">
                  <a:moveTo>
                    <a:pt x="0" y="0"/>
                  </a:moveTo>
                  <a:lnTo>
                    <a:pt x="582252" y="0"/>
                  </a:lnTo>
                  <a:lnTo>
                    <a:pt x="582252" y="1724291"/>
                  </a:lnTo>
                  <a:lnTo>
                    <a:pt x="0" y="1724291"/>
                  </a:lnTo>
                  <a:close/>
                </a:path>
              </a:pathLst>
            </a:cu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48652" r="-48652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rot="4619755" flipH="1">
            <a:off x="10431671" y="-1157952"/>
            <a:ext cx="13270871" cy="13198484"/>
          </a:xfrm>
          <a:custGeom>
            <a:avLst/>
            <a:gdLst/>
            <a:ahLst/>
            <a:cxnLst/>
            <a:rect l="l" t="t" r="r" b="b"/>
            <a:pathLst>
              <a:path w="13270871" h="13198484">
                <a:moveTo>
                  <a:pt x="13270871" y="0"/>
                </a:moveTo>
                <a:lnTo>
                  <a:pt x="0" y="0"/>
                </a:lnTo>
                <a:lnTo>
                  <a:pt x="0" y="13198484"/>
                </a:lnTo>
                <a:lnTo>
                  <a:pt x="13270871" y="13198484"/>
                </a:lnTo>
                <a:lnTo>
                  <a:pt x="13270871" y="0"/>
                </a:lnTo>
                <a:close/>
              </a:path>
            </a:pathLst>
          </a:custGeom>
          <a:blipFill>
            <a:blip r:embed="rId4">
              <a:alphaModFix amt="14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 flipV="1">
            <a:off x="6711005" y="2093488"/>
            <a:ext cx="10187145" cy="9525"/>
          </a:xfrm>
          <a:prstGeom prst="line">
            <a:avLst/>
          </a:prstGeom>
          <a:ln w="19050" cap="flat">
            <a:solidFill>
              <a:srgbClr val="7ED95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6491611" y="2258628"/>
            <a:ext cx="10767689" cy="3312812"/>
            <a:chOff x="0" y="0"/>
            <a:chExt cx="2835934" cy="87251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35934" cy="872510"/>
            </a:xfrm>
            <a:custGeom>
              <a:avLst/>
              <a:gdLst/>
              <a:ahLst/>
              <a:cxnLst/>
              <a:rect l="l" t="t" r="r" b="b"/>
              <a:pathLst>
                <a:path w="2835934" h="872510">
                  <a:moveTo>
                    <a:pt x="36669" y="0"/>
                  </a:moveTo>
                  <a:lnTo>
                    <a:pt x="2799266" y="0"/>
                  </a:lnTo>
                  <a:cubicBezTo>
                    <a:pt x="2808991" y="0"/>
                    <a:pt x="2818318" y="3863"/>
                    <a:pt x="2825194" y="10740"/>
                  </a:cubicBezTo>
                  <a:cubicBezTo>
                    <a:pt x="2832071" y="17617"/>
                    <a:pt x="2835934" y="26944"/>
                    <a:pt x="2835934" y="36669"/>
                  </a:cubicBezTo>
                  <a:lnTo>
                    <a:pt x="2835934" y="835842"/>
                  </a:lnTo>
                  <a:cubicBezTo>
                    <a:pt x="2835934" y="845567"/>
                    <a:pt x="2832071" y="854894"/>
                    <a:pt x="2825194" y="861770"/>
                  </a:cubicBezTo>
                  <a:cubicBezTo>
                    <a:pt x="2818318" y="868647"/>
                    <a:pt x="2808991" y="872510"/>
                    <a:pt x="2799266" y="872510"/>
                  </a:cubicBezTo>
                  <a:lnTo>
                    <a:pt x="36669" y="872510"/>
                  </a:lnTo>
                  <a:cubicBezTo>
                    <a:pt x="26944" y="872510"/>
                    <a:pt x="17617" y="868647"/>
                    <a:pt x="10740" y="861770"/>
                  </a:cubicBezTo>
                  <a:cubicBezTo>
                    <a:pt x="3863" y="854894"/>
                    <a:pt x="0" y="845567"/>
                    <a:pt x="0" y="835842"/>
                  </a:cubicBezTo>
                  <a:lnTo>
                    <a:pt x="0" y="36669"/>
                  </a:lnTo>
                  <a:cubicBezTo>
                    <a:pt x="0" y="26944"/>
                    <a:pt x="3863" y="17617"/>
                    <a:pt x="10740" y="10740"/>
                  </a:cubicBezTo>
                  <a:cubicBezTo>
                    <a:pt x="17617" y="3863"/>
                    <a:pt x="26944" y="0"/>
                    <a:pt x="36669" y="0"/>
                  </a:cubicBezTo>
                  <a:close/>
                </a:path>
              </a:pathLst>
            </a:custGeom>
            <a:solidFill>
              <a:srgbClr val="48216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2835934" cy="929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491611" y="5933390"/>
            <a:ext cx="10767689" cy="3083020"/>
            <a:chOff x="0" y="0"/>
            <a:chExt cx="2835934" cy="81198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35934" cy="811989"/>
            </a:xfrm>
            <a:custGeom>
              <a:avLst/>
              <a:gdLst/>
              <a:ahLst/>
              <a:cxnLst/>
              <a:rect l="l" t="t" r="r" b="b"/>
              <a:pathLst>
                <a:path w="2835934" h="811989">
                  <a:moveTo>
                    <a:pt x="36669" y="0"/>
                  </a:moveTo>
                  <a:lnTo>
                    <a:pt x="2799266" y="0"/>
                  </a:lnTo>
                  <a:cubicBezTo>
                    <a:pt x="2808991" y="0"/>
                    <a:pt x="2818318" y="3863"/>
                    <a:pt x="2825194" y="10740"/>
                  </a:cubicBezTo>
                  <a:cubicBezTo>
                    <a:pt x="2832071" y="17617"/>
                    <a:pt x="2835934" y="26944"/>
                    <a:pt x="2835934" y="36669"/>
                  </a:cubicBezTo>
                  <a:lnTo>
                    <a:pt x="2835934" y="775320"/>
                  </a:lnTo>
                  <a:cubicBezTo>
                    <a:pt x="2835934" y="785045"/>
                    <a:pt x="2832071" y="794372"/>
                    <a:pt x="2825194" y="801249"/>
                  </a:cubicBezTo>
                  <a:cubicBezTo>
                    <a:pt x="2818318" y="808125"/>
                    <a:pt x="2808991" y="811989"/>
                    <a:pt x="2799266" y="811989"/>
                  </a:cubicBezTo>
                  <a:lnTo>
                    <a:pt x="36669" y="811989"/>
                  </a:lnTo>
                  <a:cubicBezTo>
                    <a:pt x="26944" y="811989"/>
                    <a:pt x="17617" y="808125"/>
                    <a:pt x="10740" y="801249"/>
                  </a:cubicBezTo>
                  <a:cubicBezTo>
                    <a:pt x="3863" y="794372"/>
                    <a:pt x="0" y="785045"/>
                    <a:pt x="0" y="775320"/>
                  </a:cubicBezTo>
                  <a:lnTo>
                    <a:pt x="0" y="36669"/>
                  </a:lnTo>
                  <a:cubicBezTo>
                    <a:pt x="0" y="26944"/>
                    <a:pt x="3863" y="17617"/>
                    <a:pt x="10740" y="10740"/>
                  </a:cubicBezTo>
                  <a:cubicBezTo>
                    <a:pt x="17617" y="3863"/>
                    <a:pt x="26944" y="0"/>
                    <a:pt x="36669" y="0"/>
                  </a:cubicBezTo>
                  <a:close/>
                </a:path>
              </a:pathLst>
            </a:custGeom>
            <a:solidFill>
              <a:srgbClr val="482161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2835934" cy="869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94461" y="7417020"/>
            <a:ext cx="2206055" cy="159939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6711005" y="2553092"/>
            <a:ext cx="767613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5000">
                <a:solidFill>
                  <a:srgbClr val="7ED957"/>
                </a:solidFill>
                <a:latin typeface="Anton"/>
                <a:ea typeface="Anton"/>
                <a:cs typeface="Anton"/>
                <a:sym typeface="Anton"/>
              </a:rPr>
              <a:t>PROTECCIÓN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970799" y="3206090"/>
            <a:ext cx="9951562" cy="2120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abras enlaces ni archivos adjuntos de mensajes sospechosos.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Comprueba la dirección del remitente y la URL (sin hacer clic).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Activa la verificación en dos pasos y usa contraseñas únicas y seguras.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Nunca facilites códigos SMS, contraseñas o datos bancarios por chat o email.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respondas a ninguna solicitud de datos. Las entidades no los piden.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Si no estas seguro de algo, pregunta antes de dar información.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711005" y="6203637"/>
            <a:ext cx="767613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5000">
                <a:solidFill>
                  <a:srgbClr val="7ED957"/>
                </a:solidFill>
                <a:latin typeface="Anton"/>
                <a:ea typeface="Anton"/>
                <a:cs typeface="Anton"/>
                <a:sym typeface="Anton"/>
              </a:rPr>
              <a:t>QUÉ HACER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906022" y="6860862"/>
            <a:ext cx="9821322" cy="1768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Desconecta o cierra la web/mensaje inmediatamente.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introduzcas más datos; cambia contraseñas (especialmente las relacionadas).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Si diste datos bancarios, contacta al banco y bloquea tarjetas/operaciones.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Guarda capturas y reenvía el mensaje a la entidad legítima para verificar.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Denuncia en la plataforma, al banco y —si hay perjuicio económico— a la policía.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711005" y="1152525"/>
            <a:ext cx="10211355" cy="940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5"/>
              </a:lnSpc>
            </a:pPr>
            <a:r>
              <a:rPr lang="en-US" sz="6995">
                <a:solidFill>
                  <a:srgbClr val="CB6CE6"/>
                </a:solidFill>
                <a:latin typeface="Anton"/>
                <a:ea typeface="Anton"/>
                <a:cs typeface="Anton"/>
                <a:sym typeface="Anton"/>
              </a:rPr>
              <a:t>PHISING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17877" y="4175545"/>
            <a:ext cx="10583508" cy="10583508"/>
          </a:xfrm>
          <a:custGeom>
            <a:avLst/>
            <a:gdLst/>
            <a:ahLst/>
            <a:cxnLst/>
            <a:rect l="l" t="t" r="r" b="b"/>
            <a:pathLst>
              <a:path w="10583508" h="10583508">
                <a:moveTo>
                  <a:pt x="0" y="0"/>
                </a:moveTo>
                <a:lnTo>
                  <a:pt x="10583508" y="0"/>
                </a:lnTo>
                <a:lnTo>
                  <a:pt x="10583508" y="10583508"/>
                </a:lnTo>
                <a:lnTo>
                  <a:pt x="0" y="10583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576995" y="-1742183"/>
            <a:ext cx="15552878" cy="13771367"/>
          </a:xfrm>
          <a:custGeom>
            <a:avLst/>
            <a:gdLst/>
            <a:ahLst/>
            <a:cxnLst/>
            <a:rect l="l" t="t" r="r" b="b"/>
            <a:pathLst>
              <a:path w="15552878" h="13771367">
                <a:moveTo>
                  <a:pt x="0" y="0"/>
                </a:moveTo>
                <a:lnTo>
                  <a:pt x="15552878" y="0"/>
                </a:lnTo>
                <a:lnTo>
                  <a:pt x="15552878" y="13771366"/>
                </a:lnTo>
                <a:lnTo>
                  <a:pt x="0" y="137713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061082" y="3005001"/>
            <a:ext cx="5808185" cy="580818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25046" r="-25046"/>
              </a:stretch>
            </a:blipFill>
          </p:spPr>
        </p:sp>
      </p:grpSp>
      <p:sp>
        <p:nvSpPr>
          <p:cNvPr id="6" name="AutoShape 6"/>
          <p:cNvSpPr/>
          <p:nvPr/>
        </p:nvSpPr>
        <p:spPr>
          <a:xfrm flipV="1">
            <a:off x="1028700" y="2093488"/>
            <a:ext cx="10032382" cy="9525"/>
          </a:xfrm>
          <a:prstGeom prst="line">
            <a:avLst/>
          </a:prstGeom>
          <a:ln w="19050" cap="flat">
            <a:solidFill>
              <a:srgbClr val="7ED95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09306" y="4494076"/>
            <a:ext cx="8585758" cy="4973224"/>
            <a:chOff x="0" y="0"/>
            <a:chExt cx="2261270" cy="13098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61270" cy="1309820"/>
            </a:xfrm>
            <a:custGeom>
              <a:avLst/>
              <a:gdLst/>
              <a:ahLst/>
              <a:cxnLst/>
              <a:rect l="l" t="t" r="r" b="b"/>
              <a:pathLst>
                <a:path w="2261270" h="1309820">
                  <a:moveTo>
                    <a:pt x="45988" y="0"/>
                  </a:moveTo>
                  <a:lnTo>
                    <a:pt x="2215282" y="0"/>
                  </a:lnTo>
                  <a:cubicBezTo>
                    <a:pt x="2227479" y="0"/>
                    <a:pt x="2239176" y="4845"/>
                    <a:pt x="2247800" y="13469"/>
                  </a:cubicBezTo>
                  <a:cubicBezTo>
                    <a:pt x="2256424" y="22094"/>
                    <a:pt x="2261270" y="33791"/>
                    <a:pt x="2261270" y="45988"/>
                  </a:cubicBezTo>
                  <a:lnTo>
                    <a:pt x="2261270" y="1263833"/>
                  </a:lnTo>
                  <a:cubicBezTo>
                    <a:pt x="2261270" y="1289231"/>
                    <a:pt x="2240680" y="1309820"/>
                    <a:pt x="2215282" y="1309820"/>
                  </a:cubicBezTo>
                  <a:lnTo>
                    <a:pt x="45988" y="1309820"/>
                  </a:lnTo>
                  <a:cubicBezTo>
                    <a:pt x="20589" y="1309820"/>
                    <a:pt x="0" y="1289231"/>
                    <a:pt x="0" y="1263833"/>
                  </a:cubicBezTo>
                  <a:lnTo>
                    <a:pt x="0" y="45988"/>
                  </a:lnTo>
                  <a:cubicBezTo>
                    <a:pt x="0" y="20589"/>
                    <a:pt x="20589" y="0"/>
                    <a:pt x="45988" y="0"/>
                  </a:cubicBezTo>
                  <a:close/>
                </a:path>
              </a:pathLst>
            </a:custGeom>
            <a:solidFill>
              <a:srgbClr val="482161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261270" cy="13669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1152525"/>
            <a:ext cx="10032382" cy="940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5"/>
              </a:lnSpc>
            </a:pPr>
            <a:r>
              <a:rPr lang="en-US" sz="6995">
                <a:solidFill>
                  <a:srgbClr val="CB6CE6"/>
                </a:solidFill>
                <a:latin typeface="Anton"/>
                <a:ea typeface="Anton"/>
                <a:cs typeface="Anton"/>
                <a:sym typeface="Anton"/>
              </a:rPr>
              <a:t>SUPLANTACIÓN DE IDENTIDAD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407696"/>
            <a:ext cx="7676138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APROPIACIÓN DE UNA IDENTIDAD DIGITAL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2957376"/>
            <a:ext cx="10284487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Uso de tus datos (fotos, nombre, cuentas) para hacerse pasar por ti.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Pueden abrir cuentas, pedir dinero o difundir información falsa en tu nombre.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4838700"/>
            <a:ext cx="767613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5000">
                <a:solidFill>
                  <a:srgbClr val="7ED957"/>
                </a:solidFill>
                <a:latin typeface="Anton"/>
                <a:ea typeface="Anton"/>
                <a:cs typeface="Anton"/>
                <a:sym typeface="Anton"/>
              </a:rPr>
              <a:t>CONSECUENCIAS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88493" y="5554120"/>
            <a:ext cx="7627383" cy="2120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Estrés, ansiedad y sensación de pérdida de control.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Vergüenza o miedo a que te juzguen por acciones que no hiciste.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Pérdida de reputación o problemas en el trabajo/estudios.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Problemas económicos si hay fraude con tarjetas o créditos.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Imagen distorsionada de uno mismo en Internet.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Ser víctica de burlas, insultos o amenzas.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02846" y="7960769"/>
            <a:ext cx="7841154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CB6C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TUS DATOS VALEN: PROTÉGELOS COMO TU DINERO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17877" y="4175545"/>
            <a:ext cx="10583508" cy="10583508"/>
          </a:xfrm>
          <a:custGeom>
            <a:avLst/>
            <a:gdLst/>
            <a:ahLst/>
            <a:cxnLst/>
            <a:rect l="l" t="t" r="r" b="b"/>
            <a:pathLst>
              <a:path w="10583508" h="10583508">
                <a:moveTo>
                  <a:pt x="0" y="0"/>
                </a:moveTo>
                <a:lnTo>
                  <a:pt x="10583508" y="0"/>
                </a:lnTo>
                <a:lnTo>
                  <a:pt x="10583508" y="10583508"/>
                </a:lnTo>
                <a:lnTo>
                  <a:pt x="0" y="10583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576995" y="-1742183"/>
            <a:ext cx="15552878" cy="13771367"/>
          </a:xfrm>
          <a:custGeom>
            <a:avLst/>
            <a:gdLst/>
            <a:ahLst/>
            <a:cxnLst/>
            <a:rect l="l" t="t" r="r" b="b"/>
            <a:pathLst>
              <a:path w="15552878" h="13771367">
                <a:moveTo>
                  <a:pt x="0" y="0"/>
                </a:moveTo>
                <a:lnTo>
                  <a:pt x="15552878" y="0"/>
                </a:lnTo>
                <a:lnTo>
                  <a:pt x="15552878" y="13771366"/>
                </a:lnTo>
                <a:lnTo>
                  <a:pt x="0" y="137713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061082" y="3005001"/>
            <a:ext cx="5808185" cy="580818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16666" r="-16666"/>
              </a:stretch>
            </a:blipFill>
          </p:spPr>
        </p:sp>
      </p:grpSp>
      <p:sp>
        <p:nvSpPr>
          <p:cNvPr id="6" name="AutoShape 6"/>
          <p:cNvSpPr/>
          <p:nvPr/>
        </p:nvSpPr>
        <p:spPr>
          <a:xfrm flipV="1">
            <a:off x="1028700" y="2093488"/>
            <a:ext cx="10032382" cy="9525"/>
          </a:xfrm>
          <a:prstGeom prst="line">
            <a:avLst/>
          </a:prstGeom>
          <a:ln w="19050" cap="flat">
            <a:solidFill>
              <a:srgbClr val="7ED9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028700" y="1152525"/>
            <a:ext cx="10032382" cy="940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5"/>
              </a:lnSpc>
            </a:pPr>
            <a:r>
              <a:rPr lang="en-US" sz="6995">
                <a:solidFill>
                  <a:srgbClr val="CB6CE6"/>
                </a:solidFill>
                <a:latin typeface="Anton"/>
                <a:ea typeface="Anton"/>
                <a:cs typeface="Anton"/>
                <a:sym typeface="Anton"/>
              </a:rPr>
              <a:t>SUPLANTACIÓN DE IDENTIDAD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09306" y="2278421"/>
            <a:ext cx="9857721" cy="3456231"/>
            <a:chOff x="0" y="0"/>
            <a:chExt cx="2596272" cy="9102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96272" cy="910283"/>
            </a:xfrm>
            <a:custGeom>
              <a:avLst/>
              <a:gdLst/>
              <a:ahLst/>
              <a:cxnLst/>
              <a:rect l="l" t="t" r="r" b="b"/>
              <a:pathLst>
                <a:path w="2596272" h="910283">
                  <a:moveTo>
                    <a:pt x="40054" y="0"/>
                  </a:moveTo>
                  <a:lnTo>
                    <a:pt x="2556218" y="0"/>
                  </a:lnTo>
                  <a:cubicBezTo>
                    <a:pt x="2566841" y="0"/>
                    <a:pt x="2577029" y="4220"/>
                    <a:pt x="2584541" y="11731"/>
                  </a:cubicBezTo>
                  <a:cubicBezTo>
                    <a:pt x="2592052" y="19243"/>
                    <a:pt x="2596272" y="29431"/>
                    <a:pt x="2596272" y="40054"/>
                  </a:cubicBezTo>
                  <a:lnTo>
                    <a:pt x="2596272" y="870229"/>
                  </a:lnTo>
                  <a:cubicBezTo>
                    <a:pt x="2596272" y="880852"/>
                    <a:pt x="2592052" y="891040"/>
                    <a:pt x="2584541" y="898552"/>
                  </a:cubicBezTo>
                  <a:cubicBezTo>
                    <a:pt x="2577029" y="906063"/>
                    <a:pt x="2566841" y="910283"/>
                    <a:pt x="2556218" y="910283"/>
                  </a:cubicBezTo>
                  <a:lnTo>
                    <a:pt x="40054" y="910283"/>
                  </a:lnTo>
                  <a:cubicBezTo>
                    <a:pt x="29431" y="910283"/>
                    <a:pt x="19243" y="906063"/>
                    <a:pt x="11731" y="898552"/>
                  </a:cubicBezTo>
                  <a:cubicBezTo>
                    <a:pt x="4220" y="891040"/>
                    <a:pt x="0" y="880852"/>
                    <a:pt x="0" y="870229"/>
                  </a:cubicBezTo>
                  <a:lnTo>
                    <a:pt x="0" y="40054"/>
                  </a:lnTo>
                  <a:cubicBezTo>
                    <a:pt x="0" y="29431"/>
                    <a:pt x="4220" y="19243"/>
                    <a:pt x="11731" y="11731"/>
                  </a:cubicBezTo>
                  <a:cubicBezTo>
                    <a:pt x="19243" y="4220"/>
                    <a:pt x="29431" y="0"/>
                    <a:pt x="40054" y="0"/>
                  </a:cubicBezTo>
                  <a:close/>
                </a:path>
              </a:pathLst>
            </a:custGeom>
            <a:solidFill>
              <a:srgbClr val="48216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596272" cy="96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09306" y="5906101"/>
            <a:ext cx="10767689" cy="4134611"/>
            <a:chOff x="0" y="0"/>
            <a:chExt cx="2835934" cy="10889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35934" cy="1088951"/>
            </a:xfrm>
            <a:custGeom>
              <a:avLst/>
              <a:gdLst/>
              <a:ahLst/>
              <a:cxnLst/>
              <a:rect l="l" t="t" r="r" b="b"/>
              <a:pathLst>
                <a:path w="2835934" h="1088951">
                  <a:moveTo>
                    <a:pt x="36669" y="0"/>
                  </a:moveTo>
                  <a:lnTo>
                    <a:pt x="2799266" y="0"/>
                  </a:lnTo>
                  <a:cubicBezTo>
                    <a:pt x="2808991" y="0"/>
                    <a:pt x="2818318" y="3863"/>
                    <a:pt x="2825194" y="10740"/>
                  </a:cubicBezTo>
                  <a:cubicBezTo>
                    <a:pt x="2832071" y="17617"/>
                    <a:pt x="2835934" y="26944"/>
                    <a:pt x="2835934" y="36669"/>
                  </a:cubicBezTo>
                  <a:lnTo>
                    <a:pt x="2835934" y="1052282"/>
                  </a:lnTo>
                  <a:cubicBezTo>
                    <a:pt x="2835934" y="1062007"/>
                    <a:pt x="2832071" y="1071334"/>
                    <a:pt x="2825194" y="1078211"/>
                  </a:cubicBezTo>
                  <a:cubicBezTo>
                    <a:pt x="2818318" y="1085088"/>
                    <a:pt x="2808991" y="1088951"/>
                    <a:pt x="2799266" y="1088951"/>
                  </a:cubicBezTo>
                  <a:lnTo>
                    <a:pt x="36669" y="1088951"/>
                  </a:lnTo>
                  <a:cubicBezTo>
                    <a:pt x="26944" y="1088951"/>
                    <a:pt x="17617" y="1085088"/>
                    <a:pt x="10740" y="1078211"/>
                  </a:cubicBezTo>
                  <a:cubicBezTo>
                    <a:pt x="3863" y="1071334"/>
                    <a:pt x="0" y="1062007"/>
                    <a:pt x="0" y="1052282"/>
                  </a:cubicBezTo>
                  <a:lnTo>
                    <a:pt x="0" y="36669"/>
                  </a:lnTo>
                  <a:cubicBezTo>
                    <a:pt x="0" y="26944"/>
                    <a:pt x="3863" y="17617"/>
                    <a:pt x="10740" y="10740"/>
                  </a:cubicBezTo>
                  <a:cubicBezTo>
                    <a:pt x="17617" y="3863"/>
                    <a:pt x="26944" y="0"/>
                    <a:pt x="36669" y="0"/>
                  </a:cubicBezTo>
                  <a:close/>
                </a:path>
              </a:pathLst>
            </a:custGeom>
            <a:solidFill>
              <a:srgbClr val="48216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2835934" cy="1146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2585052"/>
            <a:ext cx="767613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5000">
                <a:solidFill>
                  <a:srgbClr val="7ED957"/>
                </a:solidFill>
                <a:latin typeface="Anton"/>
                <a:ea typeface="Anton"/>
                <a:cs typeface="Anton"/>
                <a:sym typeface="Anton"/>
              </a:rPr>
              <a:t>PROTECCIÓN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8493" y="3261327"/>
            <a:ext cx="9097207" cy="247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compartas contraseñas ni códigos de verificación.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Activa la verificación en dos pasos en tus cuentas.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Revisa la configuración de privacidad y elimina datos personales innecesarios.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Evitan que miren cuando tecleas alguna contraseña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Mantén actualizados antivirus y contraseñas únicas por servicio.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Cierra sesión y no almacenes las contraseñas en ordenadores compartidos.</a:t>
            </a:r>
          </a:p>
          <a:p>
            <a:pPr algn="just">
              <a:lnSpc>
                <a:spcPts val="2800"/>
              </a:lnSpc>
            </a:pPr>
            <a:endParaRPr lang="en-US" sz="200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6200566"/>
            <a:ext cx="767613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5000">
                <a:solidFill>
                  <a:srgbClr val="7ED957"/>
                </a:solidFill>
                <a:latin typeface="Anton"/>
                <a:ea typeface="Anton"/>
                <a:cs typeface="Anton"/>
                <a:sym typeface="Anton"/>
              </a:rPr>
              <a:t>QUÉ HACER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82490" y="6933991"/>
            <a:ext cx="10294505" cy="2825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Cambia las contraseñas de inmediato y cierra sesiones en dispositivos desconocidos.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Contacta a la plataforma (red social, email, banco) para denunciar la cuenta falsa y solicitar su eliminación.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Si hay uso de tus datos bancarios o financiero, avisa al banco y bloquea tarjetas.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Guarda pruebas (capturas, URLs) y denuncia a las autoridades si hay fraude o daños.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Informa a amigos y familiares para evitar que confíen en mensajes enviados por el suplantador.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Busca apoyo si te sientes ansioso/a o afectado/a emocionalmente.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29135" y="3836436"/>
            <a:ext cx="10583508" cy="10583508"/>
          </a:xfrm>
          <a:custGeom>
            <a:avLst/>
            <a:gdLst/>
            <a:ahLst/>
            <a:cxnLst/>
            <a:rect l="l" t="t" r="r" b="b"/>
            <a:pathLst>
              <a:path w="10583508" h="10583508">
                <a:moveTo>
                  <a:pt x="0" y="0"/>
                </a:moveTo>
                <a:lnTo>
                  <a:pt x="10583508" y="0"/>
                </a:lnTo>
                <a:lnTo>
                  <a:pt x="10583508" y="10583508"/>
                </a:lnTo>
                <a:lnTo>
                  <a:pt x="0" y="10583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8802254" y="-1361183"/>
            <a:ext cx="15552878" cy="13771367"/>
          </a:xfrm>
          <a:custGeom>
            <a:avLst/>
            <a:gdLst/>
            <a:ahLst/>
            <a:cxnLst/>
            <a:rect l="l" t="t" r="r" b="b"/>
            <a:pathLst>
              <a:path w="15552878" h="13771367">
                <a:moveTo>
                  <a:pt x="15552878" y="0"/>
                </a:moveTo>
                <a:lnTo>
                  <a:pt x="0" y="0"/>
                </a:lnTo>
                <a:lnTo>
                  <a:pt x="0" y="13771366"/>
                </a:lnTo>
                <a:lnTo>
                  <a:pt x="15552878" y="13771366"/>
                </a:lnTo>
                <a:lnTo>
                  <a:pt x="155528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4159" y="1028700"/>
            <a:ext cx="6586465" cy="658646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25046" r="-25046"/>
              </a:stretch>
            </a:blipFill>
          </p:spPr>
        </p:sp>
      </p:grpSp>
      <p:sp>
        <p:nvSpPr>
          <p:cNvPr id="6" name="AutoShape 6"/>
          <p:cNvSpPr/>
          <p:nvPr/>
        </p:nvSpPr>
        <p:spPr>
          <a:xfrm>
            <a:off x="6783356" y="2093488"/>
            <a:ext cx="9748191" cy="0"/>
          </a:xfrm>
          <a:prstGeom prst="line">
            <a:avLst/>
          </a:prstGeom>
          <a:ln w="19050" cap="flat">
            <a:solidFill>
              <a:srgbClr val="7ED95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6978372" y="4326205"/>
            <a:ext cx="9553174" cy="5141094"/>
            <a:chOff x="0" y="0"/>
            <a:chExt cx="2516062" cy="13540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16062" cy="1354033"/>
            </a:xfrm>
            <a:custGeom>
              <a:avLst/>
              <a:gdLst/>
              <a:ahLst/>
              <a:cxnLst/>
              <a:rect l="l" t="t" r="r" b="b"/>
              <a:pathLst>
                <a:path w="2516062" h="1354033">
                  <a:moveTo>
                    <a:pt x="41331" y="0"/>
                  </a:moveTo>
                  <a:lnTo>
                    <a:pt x="2474732" y="0"/>
                  </a:lnTo>
                  <a:cubicBezTo>
                    <a:pt x="2497558" y="0"/>
                    <a:pt x="2516062" y="18504"/>
                    <a:pt x="2516062" y="41331"/>
                  </a:cubicBezTo>
                  <a:lnTo>
                    <a:pt x="2516062" y="1312703"/>
                  </a:lnTo>
                  <a:cubicBezTo>
                    <a:pt x="2516062" y="1335529"/>
                    <a:pt x="2497558" y="1354033"/>
                    <a:pt x="2474732" y="1354033"/>
                  </a:cubicBezTo>
                  <a:lnTo>
                    <a:pt x="41331" y="1354033"/>
                  </a:lnTo>
                  <a:cubicBezTo>
                    <a:pt x="18504" y="1354033"/>
                    <a:pt x="0" y="1335529"/>
                    <a:pt x="0" y="1312703"/>
                  </a:cubicBezTo>
                  <a:lnTo>
                    <a:pt x="0" y="41331"/>
                  </a:lnTo>
                  <a:cubicBezTo>
                    <a:pt x="0" y="18504"/>
                    <a:pt x="18504" y="0"/>
                    <a:pt x="41331" y="0"/>
                  </a:cubicBezTo>
                  <a:close/>
                </a:path>
              </a:pathLst>
            </a:custGeom>
            <a:solidFill>
              <a:srgbClr val="482161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516062" cy="1411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750624" y="1152525"/>
            <a:ext cx="10211355" cy="940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5"/>
              </a:lnSpc>
            </a:pPr>
            <a:r>
              <a:rPr lang="en-US" sz="6995">
                <a:solidFill>
                  <a:srgbClr val="CB6CE6"/>
                </a:solidFill>
                <a:latin typeface="Anton"/>
                <a:ea typeface="Anton"/>
                <a:cs typeface="Anton"/>
                <a:sym typeface="Anton"/>
              </a:rPr>
              <a:t>CIBERADICCIÓN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97766" y="2284276"/>
            <a:ext cx="7676138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CONEXIÓN COMPULSIVA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97766" y="2852601"/>
            <a:ext cx="9764213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Cuand</a:t>
            </a:r>
            <a:r>
              <a:rPr lang="en-US" sz="2499" u="none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 el uso d</a:t>
            </a: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 internet, móviles o redes domina tu tiempo y afecta tu vida diaria, hablamos de ciberadicción. Existe una necesidad por tener que conectarse con frecuencia.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33183" y="4614878"/>
            <a:ext cx="767613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5000">
                <a:solidFill>
                  <a:srgbClr val="7ED957"/>
                </a:solidFill>
                <a:latin typeface="Anton"/>
                <a:ea typeface="Anton"/>
                <a:cs typeface="Anton"/>
                <a:sym typeface="Anton"/>
              </a:rPr>
              <a:t>CONSECUENCIAS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56985" y="5500703"/>
            <a:ext cx="8598633" cy="2120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Insomnio, fatiga y problemas de atención.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Aislamiento social o relaciones superficiales.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Ansiedad, irritabilidad y bajón del estado de ánimo al intentar dejarlo.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Rendimiento escolar/laboral afectado y pérdida de hobbies reales.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Mal humor o nerviosismo cuando no se puede conectar.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Probelmas alimenticios.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433183" y="8070915"/>
            <a:ext cx="8722436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CB6C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PUEDE PASAR DESAPERCIBIDA: FÍJATE EN HÁBITOS, SUEÑO Y RELACIONES.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64943" y="3814712"/>
            <a:ext cx="10583508" cy="10583508"/>
          </a:xfrm>
          <a:custGeom>
            <a:avLst/>
            <a:gdLst/>
            <a:ahLst/>
            <a:cxnLst/>
            <a:rect l="l" t="t" r="r" b="b"/>
            <a:pathLst>
              <a:path w="10583508" h="10583508">
                <a:moveTo>
                  <a:pt x="0" y="0"/>
                </a:moveTo>
                <a:lnTo>
                  <a:pt x="10583508" y="0"/>
                </a:lnTo>
                <a:lnTo>
                  <a:pt x="10583508" y="10583508"/>
                </a:lnTo>
                <a:lnTo>
                  <a:pt x="0" y="10583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859574" flipH="1">
            <a:off x="-6845215" y="-332488"/>
            <a:ext cx="11686868" cy="10348191"/>
          </a:xfrm>
          <a:custGeom>
            <a:avLst/>
            <a:gdLst/>
            <a:ahLst/>
            <a:cxnLst/>
            <a:rect l="l" t="t" r="r" b="b"/>
            <a:pathLst>
              <a:path w="11686868" h="10348191">
                <a:moveTo>
                  <a:pt x="11686868" y="0"/>
                </a:moveTo>
                <a:lnTo>
                  <a:pt x="0" y="0"/>
                </a:lnTo>
                <a:lnTo>
                  <a:pt x="0" y="10348190"/>
                </a:lnTo>
                <a:lnTo>
                  <a:pt x="11686868" y="10348190"/>
                </a:lnTo>
                <a:lnTo>
                  <a:pt x="1168686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flipV="1">
            <a:off x="6412544" y="1641551"/>
            <a:ext cx="10187145" cy="9525"/>
          </a:xfrm>
          <a:prstGeom prst="line">
            <a:avLst/>
          </a:prstGeom>
          <a:ln w="19050" cap="flat">
            <a:solidFill>
              <a:srgbClr val="7ED95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6193150" y="1987666"/>
            <a:ext cx="10767689" cy="3312812"/>
            <a:chOff x="0" y="0"/>
            <a:chExt cx="2835934" cy="8725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35934" cy="872510"/>
            </a:xfrm>
            <a:custGeom>
              <a:avLst/>
              <a:gdLst/>
              <a:ahLst/>
              <a:cxnLst/>
              <a:rect l="l" t="t" r="r" b="b"/>
              <a:pathLst>
                <a:path w="2835934" h="872510">
                  <a:moveTo>
                    <a:pt x="36669" y="0"/>
                  </a:moveTo>
                  <a:lnTo>
                    <a:pt x="2799266" y="0"/>
                  </a:lnTo>
                  <a:cubicBezTo>
                    <a:pt x="2808991" y="0"/>
                    <a:pt x="2818318" y="3863"/>
                    <a:pt x="2825194" y="10740"/>
                  </a:cubicBezTo>
                  <a:cubicBezTo>
                    <a:pt x="2832071" y="17617"/>
                    <a:pt x="2835934" y="26944"/>
                    <a:pt x="2835934" y="36669"/>
                  </a:cubicBezTo>
                  <a:lnTo>
                    <a:pt x="2835934" y="835842"/>
                  </a:lnTo>
                  <a:cubicBezTo>
                    <a:pt x="2835934" y="845567"/>
                    <a:pt x="2832071" y="854894"/>
                    <a:pt x="2825194" y="861770"/>
                  </a:cubicBezTo>
                  <a:cubicBezTo>
                    <a:pt x="2818318" y="868647"/>
                    <a:pt x="2808991" y="872510"/>
                    <a:pt x="2799266" y="872510"/>
                  </a:cubicBezTo>
                  <a:lnTo>
                    <a:pt x="36669" y="872510"/>
                  </a:lnTo>
                  <a:cubicBezTo>
                    <a:pt x="26944" y="872510"/>
                    <a:pt x="17617" y="868647"/>
                    <a:pt x="10740" y="861770"/>
                  </a:cubicBezTo>
                  <a:cubicBezTo>
                    <a:pt x="3863" y="854894"/>
                    <a:pt x="0" y="845567"/>
                    <a:pt x="0" y="835842"/>
                  </a:cubicBezTo>
                  <a:lnTo>
                    <a:pt x="0" y="36669"/>
                  </a:lnTo>
                  <a:cubicBezTo>
                    <a:pt x="0" y="26944"/>
                    <a:pt x="3863" y="17617"/>
                    <a:pt x="10740" y="10740"/>
                  </a:cubicBezTo>
                  <a:cubicBezTo>
                    <a:pt x="17617" y="3863"/>
                    <a:pt x="26944" y="0"/>
                    <a:pt x="36669" y="0"/>
                  </a:cubicBezTo>
                  <a:close/>
                </a:path>
              </a:pathLst>
            </a:custGeom>
            <a:solidFill>
              <a:srgbClr val="48216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835934" cy="929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193150" y="5813208"/>
            <a:ext cx="10767689" cy="3717246"/>
            <a:chOff x="0" y="0"/>
            <a:chExt cx="2835934" cy="9790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35934" cy="979028"/>
            </a:xfrm>
            <a:custGeom>
              <a:avLst/>
              <a:gdLst/>
              <a:ahLst/>
              <a:cxnLst/>
              <a:rect l="l" t="t" r="r" b="b"/>
              <a:pathLst>
                <a:path w="2835934" h="979028">
                  <a:moveTo>
                    <a:pt x="36669" y="0"/>
                  </a:moveTo>
                  <a:lnTo>
                    <a:pt x="2799266" y="0"/>
                  </a:lnTo>
                  <a:cubicBezTo>
                    <a:pt x="2808991" y="0"/>
                    <a:pt x="2818318" y="3863"/>
                    <a:pt x="2825194" y="10740"/>
                  </a:cubicBezTo>
                  <a:cubicBezTo>
                    <a:pt x="2832071" y="17617"/>
                    <a:pt x="2835934" y="26944"/>
                    <a:pt x="2835934" y="36669"/>
                  </a:cubicBezTo>
                  <a:lnTo>
                    <a:pt x="2835934" y="942359"/>
                  </a:lnTo>
                  <a:cubicBezTo>
                    <a:pt x="2835934" y="952084"/>
                    <a:pt x="2832071" y="961411"/>
                    <a:pt x="2825194" y="968288"/>
                  </a:cubicBezTo>
                  <a:cubicBezTo>
                    <a:pt x="2818318" y="975164"/>
                    <a:pt x="2808991" y="979028"/>
                    <a:pt x="2799266" y="979028"/>
                  </a:cubicBezTo>
                  <a:lnTo>
                    <a:pt x="36669" y="979028"/>
                  </a:lnTo>
                  <a:cubicBezTo>
                    <a:pt x="26944" y="979028"/>
                    <a:pt x="17617" y="975164"/>
                    <a:pt x="10740" y="968288"/>
                  </a:cubicBezTo>
                  <a:cubicBezTo>
                    <a:pt x="3863" y="961411"/>
                    <a:pt x="0" y="952084"/>
                    <a:pt x="0" y="942359"/>
                  </a:cubicBezTo>
                  <a:lnTo>
                    <a:pt x="0" y="36669"/>
                  </a:lnTo>
                  <a:cubicBezTo>
                    <a:pt x="0" y="26944"/>
                    <a:pt x="3863" y="17617"/>
                    <a:pt x="10740" y="10740"/>
                  </a:cubicBezTo>
                  <a:cubicBezTo>
                    <a:pt x="17617" y="3863"/>
                    <a:pt x="26944" y="0"/>
                    <a:pt x="36669" y="0"/>
                  </a:cubicBezTo>
                  <a:close/>
                </a:path>
              </a:pathLst>
            </a:custGeom>
            <a:solidFill>
              <a:srgbClr val="48216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835934" cy="10361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272471" y="932953"/>
            <a:ext cx="4003527" cy="7631520"/>
            <a:chOff x="0" y="0"/>
            <a:chExt cx="8624570" cy="16440150"/>
          </a:xfrm>
        </p:grpSpPr>
        <p:sp>
          <p:nvSpPr>
            <p:cNvPr id="12" name="Freeform 12"/>
            <p:cNvSpPr/>
            <p:nvPr/>
          </p:nvSpPr>
          <p:spPr>
            <a:xfrm>
              <a:off x="410210" y="269240"/>
              <a:ext cx="7757160" cy="14293849"/>
            </a:xfrm>
            <a:custGeom>
              <a:avLst/>
              <a:gdLst/>
              <a:ahLst/>
              <a:cxnLst/>
              <a:rect l="l" t="t" r="r" b="b"/>
              <a:pathLst>
                <a:path w="7757160" h="14293849">
                  <a:moveTo>
                    <a:pt x="7757160" y="791210"/>
                  </a:moveTo>
                  <a:lnTo>
                    <a:pt x="7757160" y="14293849"/>
                  </a:lnTo>
                  <a:lnTo>
                    <a:pt x="0" y="14293849"/>
                  </a:lnTo>
                  <a:lnTo>
                    <a:pt x="0" y="791210"/>
                  </a:lnTo>
                  <a:cubicBezTo>
                    <a:pt x="0" y="354330"/>
                    <a:pt x="354330" y="0"/>
                    <a:pt x="791210" y="0"/>
                  </a:cubicBezTo>
                  <a:lnTo>
                    <a:pt x="6965950" y="0"/>
                  </a:lnTo>
                  <a:cubicBezTo>
                    <a:pt x="7402830" y="0"/>
                    <a:pt x="7757160" y="354330"/>
                    <a:pt x="7757160" y="791210"/>
                  </a:cubicBez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88027" r="-88027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8636000" cy="16446500"/>
            </a:xfrm>
            <a:custGeom>
              <a:avLst/>
              <a:gdLst/>
              <a:ahLst/>
              <a:cxnLst/>
              <a:rect l="l" t="t" r="r" b="b"/>
              <a:pathLst>
                <a:path w="8636000" h="16446500">
                  <a:moveTo>
                    <a:pt x="0" y="0"/>
                  </a:moveTo>
                  <a:lnTo>
                    <a:pt x="8636000" y="0"/>
                  </a:lnTo>
                  <a:lnTo>
                    <a:pt x="8636000" y="16446500"/>
                  </a:lnTo>
                  <a:lnTo>
                    <a:pt x="0" y="16446500"/>
                  </a:lnTo>
                  <a:close/>
                </a:path>
              </a:pathLst>
            </a:custGeom>
          </p:spPr>
        </p:sp>
      </p:grpSp>
      <p:sp>
        <p:nvSpPr>
          <p:cNvPr id="14" name="TextBox 14"/>
          <p:cNvSpPr txBox="1"/>
          <p:nvPr/>
        </p:nvSpPr>
        <p:spPr>
          <a:xfrm>
            <a:off x="6412544" y="2282130"/>
            <a:ext cx="767613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5000">
                <a:solidFill>
                  <a:srgbClr val="7ED957"/>
                </a:solidFill>
                <a:latin typeface="Anton"/>
                <a:ea typeface="Anton"/>
                <a:cs typeface="Anton"/>
                <a:sym typeface="Anton"/>
              </a:rPr>
              <a:t>PROTECCIÓN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72338" y="3078112"/>
            <a:ext cx="8529336" cy="1768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Establece límites de tiempo por app y pausas programadas.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Apaga las notificaciones no esenciales; usa modos “no molestar”.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Delega el móvil fuera de la habitación al dormir.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Mantén actividades alternativas: deporte, hobbies, encuentros presenciales.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12544" y="6107672"/>
            <a:ext cx="767613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5000">
                <a:solidFill>
                  <a:srgbClr val="7ED957"/>
                </a:solidFill>
                <a:latin typeface="Anton"/>
                <a:ea typeface="Anton"/>
                <a:cs typeface="Anton"/>
                <a:sym typeface="Anton"/>
              </a:rPr>
              <a:t>QUÉ HACER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607561" y="6974447"/>
            <a:ext cx="10353278" cy="1768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Reconoce el problema: registra el tiempo real que pasas en pantalla.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Activa límites de uso o apps que bloqueen temporariamente.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Habla con familiares o amigos para que te acompañen en reducirlo.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Sustituye tiempo de pantalla por actividades concretas (paseo, deporte, lectura).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Si interfiere en estudio, trabajo o estado de ánimo, consulta a un profesional.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412544" y="700588"/>
            <a:ext cx="10211355" cy="940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5"/>
              </a:lnSpc>
            </a:pPr>
            <a:r>
              <a:rPr lang="en-US" sz="6995">
                <a:solidFill>
                  <a:srgbClr val="CB6CE6"/>
                </a:solidFill>
                <a:latin typeface="Anton"/>
                <a:ea typeface="Anton"/>
                <a:cs typeface="Anton"/>
                <a:sym typeface="Anton"/>
              </a:rPr>
              <a:t>CIBERADICCIÓN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094937" y="8857221"/>
            <a:ext cx="684657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CB6C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APAGA LA PANTALLA. ENCIENDE TU VIDA.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619755">
            <a:off x="-8740023" y="-7087334"/>
            <a:ext cx="13270871" cy="13198484"/>
          </a:xfrm>
          <a:custGeom>
            <a:avLst/>
            <a:gdLst/>
            <a:ahLst/>
            <a:cxnLst/>
            <a:rect l="l" t="t" r="r" b="b"/>
            <a:pathLst>
              <a:path w="13270871" h="13198484">
                <a:moveTo>
                  <a:pt x="0" y="0"/>
                </a:moveTo>
                <a:lnTo>
                  <a:pt x="13270871" y="0"/>
                </a:lnTo>
                <a:lnTo>
                  <a:pt x="13270871" y="13198484"/>
                </a:lnTo>
                <a:lnTo>
                  <a:pt x="0" y="13198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flipV="1">
            <a:off x="1028700" y="3158277"/>
            <a:ext cx="8115300" cy="78555"/>
          </a:xfrm>
          <a:prstGeom prst="line">
            <a:avLst/>
          </a:prstGeom>
          <a:ln w="19050" cap="flat">
            <a:solidFill>
              <a:srgbClr val="7ED9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2996246" y="-5400741"/>
            <a:ext cx="10583508" cy="10583508"/>
          </a:xfrm>
          <a:custGeom>
            <a:avLst/>
            <a:gdLst/>
            <a:ahLst/>
            <a:cxnLst/>
            <a:rect l="l" t="t" r="r" b="b"/>
            <a:pathLst>
              <a:path w="10583508" h="10583508">
                <a:moveTo>
                  <a:pt x="0" y="0"/>
                </a:moveTo>
                <a:lnTo>
                  <a:pt x="10583508" y="0"/>
                </a:lnTo>
                <a:lnTo>
                  <a:pt x="10583508" y="10583508"/>
                </a:lnTo>
                <a:lnTo>
                  <a:pt x="0" y="10583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8776746">
            <a:off x="9333397" y="-1119789"/>
            <a:ext cx="14104038" cy="14027107"/>
          </a:xfrm>
          <a:custGeom>
            <a:avLst/>
            <a:gdLst/>
            <a:ahLst/>
            <a:cxnLst/>
            <a:rect l="l" t="t" r="r" b="b"/>
            <a:pathLst>
              <a:path w="14104038" h="14027107">
                <a:moveTo>
                  <a:pt x="0" y="0"/>
                </a:moveTo>
                <a:lnTo>
                  <a:pt x="14104038" y="0"/>
                </a:lnTo>
                <a:lnTo>
                  <a:pt x="14104038" y="14027107"/>
                </a:lnTo>
                <a:lnTo>
                  <a:pt x="0" y="140271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14480361" y="1028700"/>
            <a:ext cx="2778939" cy="8229600"/>
            <a:chOff x="0" y="0"/>
            <a:chExt cx="582252" cy="17242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2252" cy="1724291"/>
            </a:xfrm>
            <a:custGeom>
              <a:avLst/>
              <a:gdLst/>
              <a:ahLst/>
              <a:cxnLst/>
              <a:rect l="l" t="t" r="r" b="b"/>
              <a:pathLst>
                <a:path w="582252" h="1724291">
                  <a:moveTo>
                    <a:pt x="0" y="0"/>
                  </a:moveTo>
                  <a:lnTo>
                    <a:pt x="582252" y="0"/>
                  </a:lnTo>
                  <a:lnTo>
                    <a:pt x="582252" y="1724291"/>
                  </a:lnTo>
                  <a:lnTo>
                    <a:pt x="0" y="1724291"/>
                  </a:ln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172106" r="-172106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701422" y="1028700"/>
            <a:ext cx="2778939" cy="8229600"/>
            <a:chOff x="0" y="0"/>
            <a:chExt cx="582252" cy="17242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82252" cy="1724291"/>
            </a:xfrm>
            <a:custGeom>
              <a:avLst/>
              <a:gdLst/>
              <a:ahLst/>
              <a:cxnLst/>
              <a:rect l="l" t="t" r="r" b="b"/>
              <a:pathLst>
                <a:path w="582252" h="1724291">
                  <a:moveTo>
                    <a:pt x="0" y="0"/>
                  </a:moveTo>
                  <a:lnTo>
                    <a:pt x="582252" y="0"/>
                  </a:lnTo>
                  <a:lnTo>
                    <a:pt x="582252" y="1724291"/>
                  </a:lnTo>
                  <a:lnTo>
                    <a:pt x="0" y="1724291"/>
                  </a:lnTo>
                  <a:close/>
                </a:path>
              </a:pathLst>
            </a:cu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158153" r="-186059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028700" y="3625289"/>
            <a:ext cx="255815" cy="25581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B6CE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6117538"/>
            <a:ext cx="255815" cy="25581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B6CE6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4815788"/>
            <a:ext cx="255815" cy="25581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28700" y="6942699"/>
            <a:ext cx="255815" cy="25581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467862" y="3535368"/>
            <a:ext cx="767613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i="1">
                <a:solidFill>
                  <a:srgbClr val="FFFFFF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Malware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67862" y="6027617"/>
            <a:ext cx="767613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i="1">
                <a:solidFill>
                  <a:srgbClr val="FFFFFF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Ransomware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67862" y="4725867"/>
            <a:ext cx="767613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i="1">
                <a:solidFill>
                  <a:srgbClr val="FFFFFF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Hackeo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67862" y="6852778"/>
            <a:ext cx="767613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i="1">
                <a:solidFill>
                  <a:srgbClr val="FFFFFF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SIM swapping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67862" y="3874967"/>
            <a:ext cx="10233559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Programas maliciosos que dañan tu dispositivo, roban datos o controlan tu equipo.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67862" y="6363828"/>
            <a:ext cx="1023355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Malware que cifra tus archivos y pide un rescate para recuperarlos.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67862" y="5138617"/>
            <a:ext cx="10233559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Alguien consigue acceder a tus cuentas o dispositivos sin permiso para ver, borrar o usar tu información.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67862" y="7236953"/>
            <a:ext cx="10233559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Un atacante toma el control de tu número de teléfono y recibe códigos de verificación.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28700" y="1152525"/>
            <a:ext cx="7676138" cy="940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5"/>
              </a:lnSpc>
            </a:pPr>
            <a:r>
              <a:rPr lang="en-US" sz="6995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TIPOS DE </a:t>
            </a:r>
            <a:r>
              <a:rPr lang="en-US" sz="6995">
                <a:solidFill>
                  <a:srgbClr val="CB6CE6"/>
                </a:solidFill>
                <a:latin typeface="Anton"/>
                <a:ea typeface="Anton"/>
                <a:cs typeface="Anton"/>
                <a:sym typeface="Anton"/>
              </a:rPr>
              <a:t>AMENAZAS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8700" y="2217313"/>
            <a:ext cx="7676138" cy="940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5"/>
              </a:lnSpc>
            </a:pPr>
            <a:r>
              <a:rPr lang="en-US" sz="6995">
                <a:solidFill>
                  <a:srgbClr val="7ED957"/>
                </a:solidFill>
                <a:latin typeface="Anton"/>
                <a:ea typeface="Anton"/>
                <a:cs typeface="Anton"/>
                <a:sym typeface="Anton"/>
              </a:rPr>
              <a:t>CIBERNETICAS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028700" y="8273024"/>
            <a:ext cx="255815" cy="255815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B6CE6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467862" y="8183103"/>
            <a:ext cx="767613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i="1">
                <a:solidFill>
                  <a:srgbClr val="FFFFFF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Scareware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67862" y="8519313"/>
            <a:ext cx="10233559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Llamadas o ventanas que dicen que tu equipo está infectado y piden acceso remoto o pago.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67685" y="2397022"/>
            <a:ext cx="5152631" cy="3438397"/>
            <a:chOff x="0" y="0"/>
            <a:chExt cx="1357072" cy="9055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7072" cy="905586"/>
            </a:xfrm>
            <a:custGeom>
              <a:avLst/>
              <a:gdLst/>
              <a:ahLst/>
              <a:cxnLst/>
              <a:rect l="l" t="t" r="r" b="b"/>
              <a:pathLst>
                <a:path w="1357072" h="905586">
                  <a:moveTo>
                    <a:pt x="75126" y="0"/>
                  </a:moveTo>
                  <a:lnTo>
                    <a:pt x="1281946" y="0"/>
                  </a:lnTo>
                  <a:cubicBezTo>
                    <a:pt x="1301870" y="0"/>
                    <a:pt x="1320979" y="7915"/>
                    <a:pt x="1335068" y="22004"/>
                  </a:cubicBezTo>
                  <a:cubicBezTo>
                    <a:pt x="1349157" y="36093"/>
                    <a:pt x="1357072" y="55201"/>
                    <a:pt x="1357072" y="75126"/>
                  </a:cubicBezTo>
                  <a:lnTo>
                    <a:pt x="1357072" y="830460"/>
                  </a:lnTo>
                  <a:cubicBezTo>
                    <a:pt x="1357072" y="871951"/>
                    <a:pt x="1323437" y="905586"/>
                    <a:pt x="1281946" y="905586"/>
                  </a:cubicBezTo>
                  <a:lnTo>
                    <a:pt x="75126" y="905586"/>
                  </a:lnTo>
                  <a:cubicBezTo>
                    <a:pt x="33635" y="905586"/>
                    <a:pt x="0" y="871951"/>
                    <a:pt x="0" y="830460"/>
                  </a:cubicBezTo>
                  <a:lnTo>
                    <a:pt x="0" y="75126"/>
                  </a:lnTo>
                  <a:cubicBezTo>
                    <a:pt x="0" y="55201"/>
                    <a:pt x="7915" y="36093"/>
                    <a:pt x="22004" y="22004"/>
                  </a:cubicBezTo>
                  <a:cubicBezTo>
                    <a:pt x="36093" y="7915"/>
                    <a:pt x="55201" y="0"/>
                    <a:pt x="751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57072" cy="953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397022"/>
            <a:ext cx="5152631" cy="3438397"/>
            <a:chOff x="0" y="0"/>
            <a:chExt cx="1357072" cy="9055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57072" cy="905586"/>
            </a:xfrm>
            <a:custGeom>
              <a:avLst/>
              <a:gdLst/>
              <a:ahLst/>
              <a:cxnLst/>
              <a:rect l="l" t="t" r="r" b="b"/>
              <a:pathLst>
                <a:path w="1357072" h="905586">
                  <a:moveTo>
                    <a:pt x="75126" y="0"/>
                  </a:moveTo>
                  <a:lnTo>
                    <a:pt x="1281946" y="0"/>
                  </a:lnTo>
                  <a:cubicBezTo>
                    <a:pt x="1301870" y="0"/>
                    <a:pt x="1320979" y="7915"/>
                    <a:pt x="1335068" y="22004"/>
                  </a:cubicBezTo>
                  <a:cubicBezTo>
                    <a:pt x="1349157" y="36093"/>
                    <a:pt x="1357072" y="55201"/>
                    <a:pt x="1357072" y="75126"/>
                  </a:cubicBezTo>
                  <a:lnTo>
                    <a:pt x="1357072" y="830460"/>
                  </a:lnTo>
                  <a:cubicBezTo>
                    <a:pt x="1357072" y="871951"/>
                    <a:pt x="1323437" y="905586"/>
                    <a:pt x="1281946" y="905586"/>
                  </a:cubicBezTo>
                  <a:lnTo>
                    <a:pt x="75126" y="905586"/>
                  </a:lnTo>
                  <a:cubicBezTo>
                    <a:pt x="33635" y="905586"/>
                    <a:pt x="0" y="871951"/>
                    <a:pt x="0" y="830460"/>
                  </a:cubicBezTo>
                  <a:lnTo>
                    <a:pt x="0" y="75126"/>
                  </a:lnTo>
                  <a:cubicBezTo>
                    <a:pt x="0" y="55201"/>
                    <a:pt x="7915" y="36093"/>
                    <a:pt x="22004" y="22004"/>
                  </a:cubicBezTo>
                  <a:cubicBezTo>
                    <a:pt x="36093" y="7915"/>
                    <a:pt x="55201" y="0"/>
                    <a:pt x="751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357072" cy="953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2397022"/>
            <a:ext cx="5152631" cy="379199"/>
            <a:chOff x="0" y="0"/>
            <a:chExt cx="1357072" cy="9987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57072" cy="99871"/>
            </a:xfrm>
            <a:custGeom>
              <a:avLst/>
              <a:gdLst/>
              <a:ahLst/>
              <a:cxnLst/>
              <a:rect l="l" t="t" r="r" b="b"/>
              <a:pathLst>
                <a:path w="1357072" h="99871">
                  <a:moveTo>
                    <a:pt x="0" y="0"/>
                  </a:moveTo>
                  <a:lnTo>
                    <a:pt x="1357072" y="0"/>
                  </a:lnTo>
                  <a:lnTo>
                    <a:pt x="1357072" y="99871"/>
                  </a:lnTo>
                  <a:lnTo>
                    <a:pt x="0" y="99871"/>
                  </a:ln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357072" cy="147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567685" y="2397022"/>
            <a:ext cx="5152631" cy="379199"/>
            <a:chOff x="0" y="0"/>
            <a:chExt cx="1357072" cy="9987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57072" cy="99871"/>
            </a:xfrm>
            <a:custGeom>
              <a:avLst/>
              <a:gdLst/>
              <a:ahLst/>
              <a:cxnLst/>
              <a:rect l="l" t="t" r="r" b="b"/>
              <a:pathLst>
                <a:path w="1357072" h="99871">
                  <a:moveTo>
                    <a:pt x="0" y="0"/>
                  </a:moveTo>
                  <a:lnTo>
                    <a:pt x="1357072" y="0"/>
                  </a:lnTo>
                  <a:lnTo>
                    <a:pt x="1357072" y="99871"/>
                  </a:lnTo>
                  <a:lnTo>
                    <a:pt x="0" y="99871"/>
                  </a:lnTo>
                  <a:close/>
                </a:path>
              </a:pathLst>
            </a:custGeom>
            <a:solidFill>
              <a:srgbClr val="CB6CE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357072" cy="147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397009" y="-1859564"/>
            <a:ext cx="16060386" cy="13227918"/>
          </a:xfrm>
          <a:custGeom>
            <a:avLst/>
            <a:gdLst/>
            <a:ahLst/>
            <a:cxnLst/>
            <a:rect l="l" t="t" r="r" b="b"/>
            <a:pathLst>
              <a:path w="16060386" h="13227918">
                <a:moveTo>
                  <a:pt x="0" y="0"/>
                </a:moveTo>
                <a:lnTo>
                  <a:pt x="16060386" y="0"/>
                </a:lnTo>
                <a:lnTo>
                  <a:pt x="16060386" y="13227918"/>
                </a:lnTo>
                <a:lnTo>
                  <a:pt x="0" y="132279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2106669" y="2397022"/>
            <a:ext cx="5152631" cy="3438397"/>
            <a:chOff x="0" y="0"/>
            <a:chExt cx="1357072" cy="90558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57072" cy="905586"/>
            </a:xfrm>
            <a:custGeom>
              <a:avLst/>
              <a:gdLst/>
              <a:ahLst/>
              <a:cxnLst/>
              <a:rect l="l" t="t" r="r" b="b"/>
              <a:pathLst>
                <a:path w="1357072" h="905586">
                  <a:moveTo>
                    <a:pt x="75126" y="0"/>
                  </a:moveTo>
                  <a:lnTo>
                    <a:pt x="1281946" y="0"/>
                  </a:lnTo>
                  <a:cubicBezTo>
                    <a:pt x="1301870" y="0"/>
                    <a:pt x="1320979" y="7915"/>
                    <a:pt x="1335068" y="22004"/>
                  </a:cubicBezTo>
                  <a:cubicBezTo>
                    <a:pt x="1349157" y="36093"/>
                    <a:pt x="1357072" y="55201"/>
                    <a:pt x="1357072" y="75126"/>
                  </a:cubicBezTo>
                  <a:lnTo>
                    <a:pt x="1357072" y="830460"/>
                  </a:lnTo>
                  <a:cubicBezTo>
                    <a:pt x="1357072" y="871951"/>
                    <a:pt x="1323437" y="905586"/>
                    <a:pt x="1281946" y="905586"/>
                  </a:cubicBezTo>
                  <a:lnTo>
                    <a:pt x="75126" y="905586"/>
                  </a:lnTo>
                  <a:cubicBezTo>
                    <a:pt x="33635" y="905586"/>
                    <a:pt x="0" y="871951"/>
                    <a:pt x="0" y="830460"/>
                  </a:cubicBezTo>
                  <a:lnTo>
                    <a:pt x="0" y="75126"/>
                  </a:lnTo>
                  <a:cubicBezTo>
                    <a:pt x="0" y="55201"/>
                    <a:pt x="7915" y="36093"/>
                    <a:pt x="22004" y="22004"/>
                  </a:cubicBezTo>
                  <a:cubicBezTo>
                    <a:pt x="36093" y="7915"/>
                    <a:pt x="55201" y="0"/>
                    <a:pt x="751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357072" cy="953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106669" y="2397022"/>
            <a:ext cx="5152631" cy="379199"/>
            <a:chOff x="0" y="0"/>
            <a:chExt cx="1357072" cy="9987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57072" cy="99871"/>
            </a:xfrm>
            <a:custGeom>
              <a:avLst/>
              <a:gdLst/>
              <a:ahLst/>
              <a:cxnLst/>
              <a:rect l="l" t="t" r="r" b="b"/>
              <a:pathLst>
                <a:path w="1357072" h="99871">
                  <a:moveTo>
                    <a:pt x="0" y="0"/>
                  </a:moveTo>
                  <a:lnTo>
                    <a:pt x="1357072" y="0"/>
                  </a:lnTo>
                  <a:lnTo>
                    <a:pt x="1357072" y="99871"/>
                  </a:lnTo>
                  <a:lnTo>
                    <a:pt x="0" y="99871"/>
                  </a:ln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357072" cy="147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28700" y="1152525"/>
            <a:ext cx="7676138" cy="940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5"/>
              </a:lnSpc>
            </a:pPr>
            <a:r>
              <a:rPr lang="en-US" sz="6995">
                <a:solidFill>
                  <a:srgbClr val="CB6CE6"/>
                </a:solidFill>
                <a:latin typeface="Anton"/>
                <a:ea typeface="Anton"/>
                <a:cs typeface="Anton"/>
                <a:sym typeface="Anton"/>
              </a:rPr>
              <a:t>MEDIDAS </a:t>
            </a:r>
            <a:r>
              <a:rPr lang="en-US" sz="6995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DE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240311" y="1152525"/>
            <a:ext cx="4559923" cy="940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5"/>
              </a:lnSpc>
            </a:pPr>
            <a:r>
              <a:rPr lang="en-US" sz="6995">
                <a:solidFill>
                  <a:srgbClr val="7ED957"/>
                </a:solidFill>
                <a:latin typeface="Anton"/>
                <a:ea typeface="Anton"/>
                <a:cs typeface="Anton"/>
                <a:sym typeface="Anton"/>
              </a:rPr>
              <a:t>PROTECCIÓN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32871" y="2353945"/>
            <a:ext cx="514846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 i="1">
                <a:solidFill>
                  <a:srgbClr val="FFFFFF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Hackeo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571856" y="2353945"/>
            <a:ext cx="514846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 i="1">
                <a:solidFill>
                  <a:srgbClr val="FFFFFF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Malware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110840" y="2353945"/>
            <a:ext cx="514846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 i="1">
                <a:solidFill>
                  <a:srgbClr val="FFFFFF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Ransonware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82479" y="2728595"/>
            <a:ext cx="5291335" cy="305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40C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Usa </a:t>
            </a:r>
            <a:r>
              <a:rPr lang="en-US" sz="2499" b="1">
                <a:solidFill>
                  <a:srgbClr val="CB6CE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contraseñas únicas y fuertes;</a:t>
            </a:r>
            <a:r>
              <a:rPr lang="en-US" sz="2499">
                <a:solidFill>
                  <a:srgbClr val="240C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activa la </a:t>
            </a:r>
            <a:r>
              <a:rPr lang="en-US" sz="2499" b="1">
                <a:solidFill>
                  <a:srgbClr val="CB6CE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verificación en dos pasos</a:t>
            </a:r>
            <a:r>
              <a:rPr lang="en-US" sz="2499">
                <a:solidFill>
                  <a:srgbClr val="240C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40C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Mantén el sistema y las apps </a:t>
            </a:r>
            <a:r>
              <a:rPr lang="en-US" sz="2499" b="1">
                <a:solidFill>
                  <a:srgbClr val="CB6CE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actualizadas</a:t>
            </a:r>
            <a:r>
              <a:rPr lang="en-US" sz="2499">
                <a:solidFill>
                  <a:srgbClr val="240C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40C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instales aplicaciones de fuentes no oficiales.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383363" y="2728595"/>
            <a:ext cx="5190690" cy="2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40C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Instala y actualiza un </a:t>
            </a:r>
            <a:r>
              <a:rPr lang="en-US" sz="2499" b="1">
                <a:solidFill>
                  <a:srgbClr val="7ED95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antivirus/antimalware </a:t>
            </a:r>
            <a:r>
              <a:rPr lang="en-US" sz="2499">
                <a:solidFill>
                  <a:srgbClr val="240C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confiable.</a:t>
            </a: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40C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abras archivos adjuntos de remitentes desconocidos.</a:t>
            </a: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40C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Evita descargar software pirata.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928330" y="2785895"/>
            <a:ext cx="5330970" cy="2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40C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Haz </a:t>
            </a:r>
            <a:r>
              <a:rPr lang="en-US" sz="2499" b="1">
                <a:solidFill>
                  <a:srgbClr val="CB6CE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copias de seguridad</a:t>
            </a:r>
            <a:r>
              <a:rPr lang="en-US" sz="2499">
                <a:solidFill>
                  <a:srgbClr val="240C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periódicas en discos externos o en la nube.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40C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Mantén </a:t>
            </a:r>
            <a:r>
              <a:rPr lang="en-US" sz="2499" b="1">
                <a:solidFill>
                  <a:srgbClr val="CB6CE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todo actualizado</a:t>
            </a:r>
            <a:r>
              <a:rPr lang="en-US" sz="2499">
                <a:solidFill>
                  <a:srgbClr val="240C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 evita enlaces/adjuntos sospechosos.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240C33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12996246" y="-5829113"/>
            <a:ext cx="10583508" cy="10583508"/>
          </a:xfrm>
          <a:custGeom>
            <a:avLst/>
            <a:gdLst/>
            <a:ahLst/>
            <a:cxnLst/>
            <a:rect l="l" t="t" r="r" b="b"/>
            <a:pathLst>
              <a:path w="10583508" h="10583508">
                <a:moveTo>
                  <a:pt x="0" y="0"/>
                </a:moveTo>
                <a:lnTo>
                  <a:pt x="10583508" y="0"/>
                </a:lnTo>
                <a:lnTo>
                  <a:pt x="10583508" y="10583508"/>
                </a:lnTo>
                <a:lnTo>
                  <a:pt x="0" y="10583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3804962" y="6140219"/>
            <a:ext cx="5152631" cy="3438397"/>
            <a:chOff x="0" y="0"/>
            <a:chExt cx="1357072" cy="90558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357072" cy="905586"/>
            </a:xfrm>
            <a:custGeom>
              <a:avLst/>
              <a:gdLst/>
              <a:ahLst/>
              <a:cxnLst/>
              <a:rect l="l" t="t" r="r" b="b"/>
              <a:pathLst>
                <a:path w="1357072" h="905586">
                  <a:moveTo>
                    <a:pt x="75126" y="0"/>
                  </a:moveTo>
                  <a:lnTo>
                    <a:pt x="1281946" y="0"/>
                  </a:lnTo>
                  <a:cubicBezTo>
                    <a:pt x="1301870" y="0"/>
                    <a:pt x="1320979" y="7915"/>
                    <a:pt x="1335068" y="22004"/>
                  </a:cubicBezTo>
                  <a:cubicBezTo>
                    <a:pt x="1349157" y="36093"/>
                    <a:pt x="1357072" y="55201"/>
                    <a:pt x="1357072" y="75126"/>
                  </a:cubicBezTo>
                  <a:lnTo>
                    <a:pt x="1357072" y="830460"/>
                  </a:lnTo>
                  <a:cubicBezTo>
                    <a:pt x="1357072" y="871951"/>
                    <a:pt x="1323437" y="905586"/>
                    <a:pt x="1281946" y="905586"/>
                  </a:cubicBezTo>
                  <a:lnTo>
                    <a:pt x="75126" y="905586"/>
                  </a:lnTo>
                  <a:cubicBezTo>
                    <a:pt x="33635" y="905586"/>
                    <a:pt x="0" y="871951"/>
                    <a:pt x="0" y="830460"/>
                  </a:cubicBezTo>
                  <a:lnTo>
                    <a:pt x="0" y="75126"/>
                  </a:lnTo>
                  <a:cubicBezTo>
                    <a:pt x="0" y="55201"/>
                    <a:pt x="7915" y="36093"/>
                    <a:pt x="22004" y="22004"/>
                  </a:cubicBezTo>
                  <a:cubicBezTo>
                    <a:pt x="36093" y="7915"/>
                    <a:pt x="55201" y="0"/>
                    <a:pt x="751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47625"/>
              <a:ext cx="1357072" cy="953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804962" y="6140219"/>
            <a:ext cx="5152631" cy="379199"/>
            <a:chOff x="0" y="0"/>
            <a:chExt cx="1357072" cy="99871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357072" cy="99871"/>
            </a:xfrm>
            <a:custGeom>
              <a:avLst/>
              <a:gdLst/>
              <a:ahLst/>
              <a:cxnLst/>
              <a:rect l="l" t="t" r="r" b="b"/>
              <a:pathLst>
                <a:path w="1357072" h="99871">
                  <a:moveTo>
                    <a:pt x="0" y="0"/>
                  </a:moveTo>
                  <a:lnTo>
                    <a:pt x="1357072" y="0"/>
                  </a:lnTo>
                  <a:lnTo>
                    <a:pt x="1357072" y="99871"/>
                  </a:lnTo>
                  <a:lnTo>
                    <a:pt x="0" y="99871"/>
                  </a:lnTo>
                  <a:close/>
                </a:path>
              </a:pathLst>
            </a:custGeom>
            <a:solidFill>
              <a:srgbClr val="CB6CE6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1357072" cy="147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3809134" y="6097142"/>
            <a:ext cx="514846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 i="1">
                <a:solidFill>
                  <a:srgbClr val="FFFFFF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Swapping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607101" y="6476341"/>
            <a:ext cx="5350492" cy="2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40C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compartas códigos SMS; usa </a:t>
            </a:r>
            <a:r>
              <a:rPr lang="en-US" sz="2499" b="1">
                <a:solidFill>
                  <a:srgbClr val="7ED95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apps de autenticación</a:t>
            </a:r>
            <a:r>
              <a:rPr lang="en-US" sz="2499">
                <a:solidFill>
                  <a:srgbClr val="240C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cuando sea posible.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40C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Ponte un </a:t>
            </a:r>
            <a:r>
              <a:rPr lang="en-US" sz="2499" b="1">
                <a:solidFill>
                  <a:srgbClr val="7ED95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PIN/contraseña</a:t>
            </a:r>
            <a:r>
              <a:rPr lang="en-US" sz="2499">
                <a:solidFill>
                  <a:srgbClr val="240C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con tu operador y alerta al proveedor si hay transferencias de SIM.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9349928" y="6144767"/>
            <a:ext cx="5152631" cy="3438397"/>
            <a:chOff x="0" y="0"/>
            <a:chExt cx="1357072" cy="905586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357072" cy="905586"/>
            </a:xfrm>
            <a:custGeom>
              <a:avLst/>
              <a:gdLst/>
              <a:ahLst/>
              <a:cxnLst/>
              <a:rect l="l" t="t" r="r" b="b"/>
              <a:pathLst>
                <a:path w="1357072" h="905586">
                  <a:moveTo>
                    <a:pt x="75126" y="0"/>
                  </a:moveTo>
                  <a:lnTo>
                    <a:pt x="1281946" y="0"/>
                  </a:lnTo>
                  <a:cubicBezTo>
                    <a:pt x="1301870" y="0"/>
                    <a:pt x="1320979" y="7915"/>
                    <a:pt x="1335068" y="22004"/>
                  </a:cubicBezTo>
                  <a:cubicBezTo>
                    <a:pt x="1349157" y="36093"/>
                    <a:pt x="1357072" y="55201"/>
                    <a:pt x="1357072" y="75126"/>
                  </a:cubicBezTo>
                  <a:lnTo>
                    <a:pt x="1357072" y="830460"/>
                  </a:lnTo>
                  <a:cubicBezTo>
                    <a:pt x="1357072" y="871951"/>
                    <a:pt x="1323437" y="905586"/>
                    <a:pt x="1281946" y="905586"/>
                  </a:cubicBezTo>
                  <a:lnTo>
                    <a:pt x="75126" y="905586"/>
                  </a:lnTo>
                  <a:cubicBezTo>
                    <a:pt x="33635" y="905586"/>
                    <a:pt x="0" y="871951"/>
                    <a:pt x="0" y="830460"/>
                  </a:cubicBezTo>
                  <a:lnTo>
                    <a:pt x="0" y="75126"/>
                  </a:lnTo>
                  <a:cubicBezTo>
                    <a:pt x="0" y="55201"/>
                    <a:pt x="7915" y="36093"/>
                    <a:pt x="22004" y="22004"/>
                  </a:cubicBezTo>
                  <a:cubicBezTo>
                    <a:pt x="36093" y="7915"/>
                    <a:pt x="55201" y="0"/>
                    <a:pt x="751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1357072" cy="953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349928" y="6144767"/>
            <a:ext cx="5152631" cy="379199"/>
            <a:chOff x="0" y="0"/>
            <a:chExt cx="1357072" cy="9987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357072" cy="99871"/>
            </a:xfrm>
            <a:custGeom>
              <a:avLst/>
              <a:gdLst/>
              <a:ahLst/>
              <a:cxnLst/>
              <a:rect l="l" t="t" r="r" b="b"/>
              <a:pathLst>
                <a:path w="1357072" h="99871">
                  <a:moveTo>
                    <a:pt x="0" y="0"/>
                  </a:moveTo>
                  <a:lnTo>
                    <a:pt x="1357072" y="0"/>
                  </a:lnTo>
                  <a:lnTo>
                    <a:pt x="1357072" y="99871"/>
                  </a:lnTo>
                  <a:lnTo>
                    <a:pt x="0" y="99871"/>
                  </a:ln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1357072" cy="147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9354100" y="6101691"/>
            <a:ext cx="514846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 i="1">
                <a:solidFill>
                  <a:srgbClr val="FFFFFF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Scareware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146086" y="6471792"/>
            <a:ext cx="5356474" cy="2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40C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Nunca aceptes acceso remoto a desconocidos; busca </a:t>
            </a:r>
            <a:r>
              <a:rPr lang="en-US" sz="2499" b="1">
                <a:solidFill>
                  <a:srgbClr val="CB6CE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soporte oficial</a:t>
            </a:r>
            <a:r>
              <a:rPr lang="en-US" sz="2499">
                <a:solidFill>
                  <a:srgbClr val="240C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40C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Cierra ventanas emergentes y no llames números que aparezcan en pop-ups.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93614" y="1953034"/>
            <a:ext cx="11149526" cy="940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35"/>
              </a:lnSpc>
              <a:spcBef>
                <a:spcPct val="0"/>
              </a:spcBef>
            </a:pPr>
            <a:r>
              <a:rPr lang="en-US" sz="6995">
                <a:solidFill>
                  <a:srgbClr val="7ED957"/>
                </a:solidFill>
                <a:latin typeface="Anton"/>
                <a:ea typeface="Anton"/>
                <a:cs typeface="Anton"/>
                <a:sym typeface="Anton"/>
              </a:rPr>
              <a:t>USO RESPONSABLE DE INTERNET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134092"/>
            <a:ext cx="16230600" cy="617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</a:t>
            </a:r>
            <a:r>
              <a:rPr lang="en-US" sz="5000" u="none" strike="noStrike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ebido a la cantidad de información que nos ofrece Internet es necesario respetar unas normas que nos permitan disfrutar de sus ventajas sin correr los riesgos que puede acarrear su uso. </a:t>
            </a:r>
          </a:p>
          <a:p>
            <a:pPr marL="0" lvl="0" indent="0" algn="just">
              <a:lnSpc>
                <a:spcPts val="7000"/>
              </a:lnSpc>
              <a:spcBef>
                <a:spcPct val="0"/>
              </a:spcBef>
            </a:pPr>
            <a:r>
              <a:rPr lang="en-US" sz="5000" u="none" strike="noStrike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Una actitud responsable nos asegurará la protección de los riesgos que Internet conlleva.</a:t>
            </a:r>
          </a:p>
          <a:p>
            <a:pPr marL="0" lvl="0" indent="0" algn="just">
              <a:lnSpc>
                <a:spcPts val="7000"/>
              </a:lnSpc>
              <a:spcBef>
                <a:spcPct val="0"/>
              </a:spcBef>
            </a:pPr>
            <a:endParaRPr lang="en-US" sz="5000" u="none" strike="noStrike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5291754" y="6281128"/>
            <a:ext cx="10583508" cy="10583508"/>
          </a:xfrm>
          <a:custGeom>
            <a:avLst/>
            <a:gdLst/>
            <a:ahLst/>
            <a:cxnLst/>
            <a:rect l="l" t="t" r="r" b="b"/>
            <a:pathLst>
              <a:path w="10583508" h="10583508">
                <a:moveTo>
                  <a:pt x="0" y="0"/>
                </a:moveTo>
                <a:lnTo>
                  <a:pt x="10583508" y="0"/>
                </a:lnTo>
                <a:lnTo>
                  <a:pt x="10583508" y="10583508"/>
                </a:lnTo>
                <a:lnTo>
                  <a:pt x="0" y="10583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07039" y="-5633316"/>
            <a:ext cx="10583508" cy="10583508"/>
          </a:xfrm>
          <a:custGeom>
            <a:avLst/>
            <a:gdLst/>
            <a:ahLst/>
            <a:cxnLst/>
            <a:rect l="l" t="t" r="r" b="b"/>
            <a:pathLst>
              <a:path w="10583508" h="10583508">
                <a:moveTo>
                  <a:pt x="0" y="0"/>
                </a:moveTo>
                <a:lnTo>
                  <a:pt x="10583508" y="0"/>
                </a:lnTo>
                <a:lnTo>
                  <a:pt x="10583508" y="10583508"/>
                </a:lnTo>
                <a:lnTo>
                  <a:pt x="0" y="10583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71380" y="2886904"/>
            <a:ext cx="13270871" cy="13198484"/>
          </a:xfrm>
          <a:custGeom>
            <a:avLst/>
            <a:gdLst/>
            <a:ahLst/>
            <a:cxnLst/>
            <a:rect l="l" t="t" r="r" b="b"/>
            <a:pathLst>
              <a:path w="13270871" h="13198484">
                <a:moveTo>
                  <a:pt x="0" y="0"/>
                </a:moveTo>
                <a:lnTo>
                  <a:pt x="13270870" y="0"/>
                </a:lnTo>
                <a:lnTo>
                  <a:pt x="13270870" y="13198484"/>
                </a:lnTo>
                <a:lnTo>
                  <a:pt x="0" y="13198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864328" y="6128198"/>
            <a:ext cx="10583508" cy="10583508"/>
          </a:xfrm>
          <a:custGeom>
            <a:avLst/>
            <a:gdLst/>
            <a:ahLst/>
            <a:cxnLst/>
            <a:rect l="l" t="t" r="r" b="b"/>
            <a:pathLst>
              <a:path w="10583508" h="10583508">
                <a:moveTo>
                  <a:pt x="0" y="0"/>
                </a:moveTo>
                <a:lnTo>
                  <a:pt x="10583508" y="0"/>
                </a:lnTo>
                <a:lnTo>
                  <a:pt x="10583508" y="10583508"/>
                </a:lnTo>
                <a:lnTo>
                  <a:pt x="0" y="10583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4619755">
            <a:off x="-8740023" y="-7087334"/>
            <a:ext cx="13270871" cy="13198484"/>
          </a:xfrm>
          <a:custGeom>
            <a:avLst/>
            <a:gdLst/>
            <a:ahLst/>
            <a:cxnLst/>
            <a:rect l="l" t="t" r="r" b="b"/>
            <a:pathLst>
              <a:path w="13270871" h="13198484">
                <a:moveTo>
                  <a:pt x="0" y="0"/>
                </a:moveTo>
                <a:lnTo>
                  <a:pt x="13270871" y="0"/>
                </a:lnTo>
                <a:lnTo>
                  <a:pt x="13270871" y="13198484"/>
                </a:lnTo>
                <a:lnTo>
                  <a:pt x="0" y="13198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131391" y="-6720513"/>
            <a:ext cx="10583508" cy="10583508"/>
          </a:xfrm>
          <a:custGeom>
            <a:avLst/>
            <a:gdLst/>
            <a:ahLst/>
            <a:cxnLst/>
            <a:rect l="l" t="t" r="r" b="b"/>
            <a:pathLst>
              <a:path w="10583508" h="10583508">
                <a:moveTo>
                  <a:pt x="0" y="0"/>
                </a:moveTo>
                <a:lnTo>
                  <a:pt x="10583508" y="0"/>
                </a:lnTo>
                <a:lnTo>
                  <a:pt x="10583508" y="10583508"/>
                </a:lnTo>
                <a:lnTo>
                  <a:pt x="0" y="105835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76782" y="8999084"/>
            <a:ext cx="4841737" cy="4841737"/>
          </a:xfrm>
          <a:custGeom>
            <a:avLst/>
            <a:gdLst/>
            <a:ahLst/>
            <a:cxnLst/>
            <a:rect l="l" t="t" r="r" b="b"/>
            <a:pathLst>
              <a:path w="4841737" h="4841737">
                <a:moveTo>
                  <a:pt x="0" y="0"/>
                </a:moveTo>
                <a:lnTo>
                  <a:pt x="4841737" y="0"/>
                </a:lnTo>
                <a:lnTo>
                  <a:pt x="4841737" y="4841737"/>
                </a:lnTo>
                <a:lnTo>
                  <a:pt x="0" y="48417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016788" y="-4638959"/>
            <a:ext cx="5995158" cy="5995158"/>
          </a:xfrm>
          <a:custGeom>
            <a:avLst/>
            <a:gdLst/>
            <a:ahLst/>
            <a:cxnLst/>
            <a:rect l="l" t="t" r="r" b="b"/>
            <a:pathLst>
              <a:path w="5995158" h="5995158">
                <a:moveTo>
                  <a:pt x="0" y="0"/>
                </a:moveTo>
                <a:lnTo>
                  <a:pt x="5995157" y="0"/>
                </a:lnTo>
                <a:lnTo>
                  <a:pt x="5995157" y="5995158"/>
                </a:lnTo>
                <a:lnTo>
                  <a:pt x="0" y="59951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060164" y="4206776"/>
            <a:ext cx="10167672" cy="2744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5"/>
              </a:lnSpc>
            </a:pPr>
            <a:r>
              <a:rPr lang="en-US" sz="6995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LA SEGURIDAD </a:t>
            </a:r>
          </a:p>
          <a:p>
            <a:pPr algn="ctr">
              <a:lnSpc>
                <a:spcPts val="7135"/>
              </a:lnSpc>
            </a:pPr>
            <a:r>
              <a:rPr lang="en-US" sz="6995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NO ES UN PRODUCTO, </a:t>
            </a:r>
          </a:p>
          <a:p>
            <a:pPr algn="ctr">
              <a:lnSpc>
                <a:spcPts val="7135"/>
              </a:lnSpc>
            </a:pPr>
            <a:r>
              <a:rPr lang="en-US" sz="6995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ES UN PROCESO CONTINUO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05931" y="7271614"/>
            <a:ext cx="7676138" cy="354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i="1">
                <a:solidFill>
                  <a:srgbClr val="CB6CE6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Muchas gracias por la atención.</a:t>
            </a:r>
          </a:p>
        </p:txBody>
      </p:sp>
      <p:sp>
        <p:nvSpPr>
          <p:cNvPr id="10" name="Freeform 10"/>
          <p:cNvSpPr/>
          <p:nvPr/>
        </p:nvSpPr>
        <p:spPr>
          <a:xfrm>
            <a:off x="8467158" y="2656737"/>
            <a:ext cx="1353685" cy="1059258"/>
          </a:xfrm>
          <a:custGeom>
            <a:avLst/>
            <a:gdLst/>
            <a:ahLst/>
            <a:cxnLst/>
            <a:rect l="l" t="t" r="r" b="b"/>
            <a:pathLst>
              <a:path w="1353685" h="1059258">
                <a:moveTo>
                  <a:pt x="0" y="0"/>
                </a:moveTo>
                <a:lnTo>
                  <a:pt x="1353684" y="0"/>
                </a:lnTo>
                <a:lnTo>
                  <a:pt x="1353684" y="1059258"/>
                </a:lnTo>
                <a:lnTo>
                  <a:pt x="0" y="10592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34752" y="4472856"/>
            <a:ext cx="10583508" cy="10583508"/>
          </a:xfrm>
          <a:custGeom>
            <a:avLst/>
            <a:gdLst/>
            <a:ahLst/>
            <a:cxnLst/>
            <a:rect l="l" t="t" r="r" b="b"/>
            <a:pathLst>
              <a:path w="10583508" h="10583508">
                <a:moveTo>
                  <a:pt x="0" y="0"/>
                </a:moveTo>
                <a:lnTo>
                  <a:pt x="10583508" y="0"/>
                </a:lnTo>
                <a:lnTo>
                  <a:pt x="10583508" y="10583509"/>
                </a:lnTo>
                <a:lnTo>
                  <a:pt x="0" y="10583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74476" y="2683337"/>
            <a:ext cx="1026992" cy="803622"/>
          </a:xfrm>
          <a:custGeom>
            <a:avLst/>
            <a:gdLst/>
            <a:ahLst/>
            <a:cxnLst/>
            <a:rect l="l" t="t" r="r" b="b"/>
            <a:pathLst>
              <a:path w="1026992" h="803622">
                <a:moveTo>
                  <a:pt x="0" y="0"/>
                </a:moveTo>
                <a:lnTo>
                  <a:pt x="1026992" y="0"/>
                </a:lnTo>
                <a:lnTo>
                  <a:pt x="1026992" y="803622"/>
                </a:lnTo>
                <a:lnTo>
                  <a:pt x="0" y="803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69612" y="-5291754"/>
            <a:ext cx="10583508" cy="10583508"/>
          </a:xfrm>
          <a:custGeom>
            <a:avLst/>
            <a:gdLst/>
            <a:ahLst/>
            <a:cxnLst/>
            <a:rect l="l" t="t" r="r" b="b"/>
            <a:pathLst>
              <a:path w="10583508" h="10583508">
                <a:moveTo>
                  <a:pt x="0" y="0"/>
                </a:moveTo>
                <a:lnTo>
                  <a:pt x="10583508" y="0"/>
                </a:lnTo>
                <a:lnTo>
                  <a:pt x="10583508" y="10583508"/>
                </a:lnTo>
                <a:lnTo>
                  <a:pt x="0" y="105835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63102" y="5291754"/>
            <a:ext cx="6096198" cy="4067826"/>
          </a:xfrm>
          <a:custGeom>
            <a:avLst/>
            <a:gdLst/>
            <a:ahLst/>
            <a:cxnLst/>
            <a:rect l="l" t="t" r="r" b="b"/>
            <a:pathLst>
              <a:path w="6096198" h="4067826">
                <a:moveTo>
                  <a:pt x="0" y="0"/>
                </a:moveTo>
                <a:lnTo>
                  <a:pt x="6096198" y="0"/>
                </a:lnTo>
                <a:lnTo>
                  <a:pt x="6096198" y="4067827"/>
                </a:lnTo>
                <a:lnTo>
                  <a:pt x="0" y="4067827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81898" y="2778587"/>
            <a:ext cx="9821220" cy="4696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15"/>
              </a:lnSpc>
            </a:pPr>
            <a:r>
              <a:rPr lang="en-US" sz="6995" spc="132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LA CIBERSEGURIDAD </a:t>
            </a:r>
          </a:p>
          <a:p>
            <a:pPr algn="l">
              <a:lnSpc>
                <a:spcPts val="7415"/>
              </a:lnSpc>
            </a:pPr>
            <a:r>
              <a:rPr lang="en-US" sz="6995" spc="132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PROTEGE DATOS DIGITALES DE AMENAZAS </a:t>
            </a:r>
          </a:p>
          <a:p>
            <a:pPr algn="l">
              <a:lnSpc>
                <a:spcPts val="7415"/>
              </a:lnSpc>
            </a:pPr>
            <a:r>
              <a:rPr lang="en-US" sz="6995" spc="132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Y ATAQUES,GARANTIZANDO TU PRIVACIDAD</a:t>
            </a:r>
          </a:p>
        </p:txBody>
      </p:sp>
      <p:sp>
        <p:nvSpPr>
          <p:cNvPr id="7" name="Freeform 7"/>
          <p:cNvSpPr/>
          <p:nvPr/>
        </p:nvSpPr>
        <p:spPr>
          <a:xfrm>
            <a:off x="14069612" y="-31629"/>
            <a:ext cx="6512663" cy="5429933"/>
          </a:xfrm>
          <a:custGeom>
            <a:avLst/>
            <a:gdLst/>
            <a:ahLst/>
            <a:cxnLst/>
            <a:rect l="l" t="t" r="r" b="b"/>
            <a:pathLst>
              <a:path w="6512663" h="5429933">
                <a:moveTo>
                  <a:pt x="0" y="0"/>
                </a:moveTo>
                <a:lnTo>
                  <a:pt x="6512663" y="0"/>
                </a:lnTo>
                <a:lnTo>
                  <a:pt x="6512663" y="5429932"/>
                </a:lnTo>
                <a:lnTo>
                  <a:pt x="0" y="5429932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screen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81898" y="7810909"/>
            <a:ext cx="7676138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i="1">
                <a:solidFill>
                  <a:srgbClr val="CB6CE6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Informe Borcelle, 2030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7055979" y="6553427"/>
            <a:ext cx="986888" cy="772240"/>
          </a:xfrm>
          <a:custGeom>
            <a:avLst/>
            <a:gdLst/>
            <a:ahLst/>
            <a:cxnLst/>
            <a:rect l="l" t="t" r="r" b="b"/>
            <a:pathLst>
              <a:path w="986888" h="772240">
                <a:moveTo>
                  <a:pt x="0" y="0"/>
                </a:moveTo>
                <a:lnTo>
                  <a:pt x="986889" y="0"/>
                </a:lnTo>
                <a:lnTo>
                  <a:pt x="986889" y="772240"/>
                </a:lnTo>
                <a:lnTo>
                  <a:pt x="0" y="772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719218">
            <a:off x="13825473" y="-1874220"/>
            <a:ext cx="14897939" cy="12270484"/>
          </a:xfrm>
          <a:custGeom>
            <a:avLst/>
            <a:gdLst/>
            <a:ahLst/>
            <a:cxnLst/>
            <a:rect l="l" t="t" r="r" b="b"/>
            <a:pathLst>
              <a:path w="14897939" h="12270484">
                <a:moveTo>
                  <a:pt x="0" y="0"/>
                </a:moveTo>
                <a:lnTo>
                  <a:pt x="14897939" y="0"/>
                </a:lnTo>
                <a:lnTo>
                  <a:pt x="14897939" y="12270484"/>
                </a:lnTo>
                <a:lnTo>
                  <a:pt x="0" y="12270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798454">
            <a:off x="-8059627" y="3967953"/>
            <a:ext cx="12846316" cy="10580693"/>
          </a:xfrm>
          <a:custGeom>
            <a:avLst/>
            <a:gdLst/>
            <a:ahLst/>
            <a:cxnLst/>
            <a:rect l="l" t="t" r="r" b="b"/>
            <a:pathLst>
              <a:path w="12846316" h="10580693">
                <a:moveTo>
                  <a:pt x="0" y="0"/>
                </a:moveTo>
                <a:lnTo>
                  <a:pt x="12846316" y="0"/>
                </a:lnTo>
                <a:lnTo>
                  <a:pt x="12846316" y="10580694"/>
                </a:lnTo>
                <a:lnTo>
                  <a:pt x="0" y="10580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4489622"/>
            <a:ext cx="18288000" cy="4768678"/>
            <a:chOff x="0" y="0"/>
            <a:chExt cx="4816593" cy="12559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255948"/>
            </a:xfrm>
            <a:custGeom>
              <a:avLst/>
              <a:gdLst/>
              <a:ahLst/>
              <a:cxnLst/>
              <a:rect l="l" t="t" r="r" b="b"/>
              <a:pathLst>
                <a:path w="4816592" h="1255948">
                  <a:moveTo>
                    <a:pt x="0" y="0"/>
                  </a:moveTo>
                  <a:lnTo>
                    <a:pt x="4816592" y="0"/>
                  </a:lnTo>
                  <a:lnTo>
                    <a:pt x="4816592" y="1255948"/>
                  </a:lnTo>
                  <a:lnTo>
                    <a:pt x="0" y="1255948"/>
                  </a:lnTo>
                  <a:close/>
                </a:path>
              </a:pathLst>
            </a:custGeom>
            <a:solidFill>
              <a:srgbClr val="48216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4816593" cy="1313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5225738" y="5114221"/>
            <a:ext cx="0" cy="2302681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9923460" y="5116217"/>
            <a:ext cx="0" cy="2302681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028700" y="982711"/>
            <a:ext cx="10449378" cy="940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5"/>
              </a:lnSpc>
            </a:pPr>
            <a:r>
              <a:rPr lang="en-US" sz="6995">
                <a:solidFill>
                  <a:srgbClr val="CB6CE6"/>
                </a:solidFill>
                <a:latin typeface="Anton"/>
                <a:ea typeface="Anton"/>
                <a:cs typeface="Anton"/>
                <a:sym typeface="Anton"/>
              </a:rPr>
              <a:t>PROTECCIÓN DE LA IDENTIDAD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047432"/>
            <a:ext cx="7676138" cy="940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5"/>
              </a:lnSpc>
            </a:pPr>
            <a:r>
              <a:rPr lang="en-US" sz="6995">
                <a:solidFill>
                  <a:srgbClr val="7ED957"/>
                </a:solidFill>
                <a:latin typeface="Anton"/>
                <a:ea typeface="Anton"/>
                <a:cs typeface="Anton"/>
                <a:sym typeface="Anton"/>
              </a:rPr>
              <a:t>Y LA PRIVACIDAD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16441" y="4908255"/>
            <a:ext cx="2425463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i="1">
                <a:solidFill>
                  <a:srgbClr val="FFFFFF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MEDIOS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18810" y="4857750"/>
            <a:ext cx="2425463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i="1">
                <a:solidFill>
                  <a:srgbClr val="FFFFFF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MEDIDAS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19680" y="4908255"/>
            <a:ext cx="2425463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i="1">
                <a:solidFill>
                  <a:srgbClr val="FFFFFF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AMENAZAS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6824" y="5499101"/>
            <a:ext cx="3131174" cy="3530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·Geolocalización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·Pérdida de privacidad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·Uso comercial de nuestra información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·Ciberbullying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·Grooming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·Extorsión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·Sexting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·Phishing</a:t>
            </a:r>
          </a:p>
          <a:p>
            <a:pPr algn="just">
              <a:lnSpc>
                <a:spcPts val="2800"/>
              </a:lnSpc>
            </a:pPr>
            <a:endParaRPr lang="en-US" sz="200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4258433" y="-4491654"/>
            <a:ext cx="10583508" cy="10583508"/>
          </a:xfrm>
          <a:custGeom>
            <a:avLst/>
            <a:gdLst/>
            <a:ahLst/>
            <a:cxnLst/>
            <a:rect l="l" t="t" r="r" b="b"/>
            <a:pathLst>
              <a:path w="10583508" h="10583508">
                <a:moveTo>
                  <a:pt x="0" y="0"/>
                </a:moveTo>
                <a:lnTo>
                  <a:pt x="10583508" y="0"/>
                </a:lnTo>
                <a:lnTo>
                  <a:pt x="10583508" y="10583508"/>
                </a:lnTo>
                <a:lnTo>
                  <a:pt x="0" y="10583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278203" y="-7198587"/>
            <a:ext cx="10583508" cy="10583508"/>
          </a:xfrm>
          <a:custGeom>
            <a:avLst/>
            <a:gdLst/>
            <a:ahLst/>
            <a:cxnLst/>
            <a:rect l="l" t="t" r="r" b="b"/>
            <a:pathLst>
              <a:path w="10583508" h="10583508">
                <a:moveTo>
                  <a:pt x="0" y="0"/>
                </a:moveTo>
                <a:lnTo>
                  <a:pt x="10583508" y="0"/>
                </a:lnTo>
                <a:lnTo>
                  <a:pt x="10583508" y="10583508"/>
                </a:lnTo>
                <a:lnTo>
                  <a:pt x="0" y="105835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5763586" y="5499101"/>
            <a:ext cx="3131174" cy="2120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·Chats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·Redes sociales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·Mensajería instantánea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·Publicidad de las páginas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Solicitud de datos en las aplicaciones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56860" y="5499101"/>
            <a:ext cx="6802440" cy="3530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·Pensar antes de publicar y aceptar en la Red.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·Supervisar nuestra imagen en la Red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·Respetar los derechos de los demás.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·Controlar la lista de contactos.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·Vigilar los permisos otorgados a las aplicaciones.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·Revisar las condiciones de un servicio antes de aceptarlas.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·Configurar las opciones de privacidad y seguridad.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·Cerrar la sesión al terminar un servicio en línea.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·Usar patrones y contraseñas.</a:t>
            </a:r>
          </a:p>
          <a:p>
            <a:pPr algn="l">
              <a:lnSpc>
                <a:spcPts val="2800"/>
              </a:lnSpc>
            </a:pPr>
            <a:endParaRPr lang="en-US" sz="200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632411" y="3107458"/>
            <a:ext cx="12327579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</a:t>
            </a:r>
            <a:r>
              <a:rPr lang="en-US" sz="2499" u="none" strike="noStrike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 información que existe en la Red sobre nosotros proviene de los datos que nosotros mismos aportamos, de nuestras visitas y búsquedas, y de la información que los demás aportan sobre nosotros.</a:t>
            </a:r>
          </a:p>
          <a:p>
            <a:pPr marL="0" lvl="0" indent="0" algn="just">
              <a:lnSpc>
                <a:spcPts val="3499"/>
              </a:lnSpc>
              <a:spcBef>
                <a:spcPct val="0"/>
              </a:spcBef>
            </a:pPr>
            <a:endParaRPr lang="en-US" sz="2499" u="none" strike="noStrike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719218">
            <a:off x="13825473" y="-1617045"/>
            <a:ext cx="14897939" cy="12270484"/>
          </a:xfrm>
          <a:custGeom>
            <a:avLst/>
            <a:gdLst/>
            <a:ahLst/>
            <a:cxnLst/>
            <a:rect l="l" t="t" r="r" b="b"/>
            <a:pathLst>
              <a:path w="14897939" h="12270484">
                <a:moveTo>
                  <a:pt x="0" y="0"/>
                </a:moveTo>
                <a:lnTo>
                  <a:pt x="14897939" y="0"/>
                </a:lnTo>
                <a:lnTo>
                  <a:pt x="14897939" y="12270484"/>
                </a:lnTo>
                <a:lnTo>
                  <a:pt x="0" y="12270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798454">
            <a:off x="-8059627" y="3967953"/>
            <a:ext cx="12846316" cy="10580693"/>
          </a:xfrm>
          <a:custGeom>
            <a:avLst/>
            <a:gdLst/>
            <a:ahLst/>
            <a:cxnLst/>
            <a:rect l="l" t="t" r="r" b="b"/>
            <a:pathLst>
              <a:path w="12846316" h="10580693">
                <a:moveTo>
                  <a:pt x="0" y="0"/>
                </a:moveTo>
                <a:lnTo>
                  <a:pt x="12846316" y="0"/>
                </a:lnTo>
                <a:lnTo>
                  <a:pt x="12846316" y="10580694"/>
                </a:lnTo>
                <a:lnTo>
                  <a:pt x="0" y="10580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4830902"/>
            <a:ext cx="18288000" cy="4427398"/>
            <a:chOff x="0" y="0"/>
            <a:chExt cx="4816593" cy="11660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166064"/>
            </a:xfrm>
            <a:custGeom>
              <a:avLst/>
              <a:gdLst/>
              <a:ahLst/>
              <a:cxnLst/>
              <a:rect l="l" t="t" r="r" b="b"/>
              <a:pathLst>
                <a:path w="4816592" h="1166064">
                  <a:moveTo>
                    <a:pt x="0" y="0"/>
                  </a:moveTo>
                  <a:lnTo>
                    <a:pt x="4816592" y="0"/>
                  </a:lnTo>
                  <a:lnTo>
                    <a:pt x="4816592" y="1166064"/>
                  </a:lnTo>
                  <a:lnTo>
                    <a:pt x="0" y="1166064"/>
                  </a:lnTo>
                  <a:close/>
                </a:path>
              </a:pathLst>
            </a:custGeom>
            <a:solidFill>
              <a:srgbClr val="48216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4816593" cy="12232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5225738" y="5371396"/>
            <a:ext cx="0" cy="2302681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9923460" y="5373392"/>
            <a:ext cx="0" cy="2302681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028700" y="982711"/>
            <a:ext cx="10449378" cy="1845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5"/>
              </a:lnSpc>
            </a:pPr>
            <a:r>
              <a:rPr lang="en-US" sz="6995">
                <a:solidFill>
                  <a:srgbClr val="CB6CE6"/>
                </a:solidFill>
                <a:latin typeface="Anton"/>
                <a:ea typeface="Anton"/>
                <a:cs typeface="Anton"/>
                <a:sym typeface="Anton"/>
              </a:rPr>
              <a:t>PROTECCIÓN DE LOS </a:t>
            </a:r>
          </a:p>
          <a:p>
            <a:pPr algn="l">
              <a:lnSpc>
                <a:spcPts val="7135"/>
              </a:lnSpc>
            </a:pPr>
            <a:endParaRPr lang="en-US" sz="6995">
              <a:solidFill>
                <a:srgbClr val="CB6CE6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2047432"/>
            <a:ext cx="7676138" cy="940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5"/>
              </a:lnSpc>
            </a:pPr>
            <a:r>
              <a:rPr lang="en-US" sz="6995">
                <a:solidFill>
                  <a:srgbClr val="7ED957"/>
                </a:solidFill>
                <a:latin typeface="Anton"/>
                <a:ea typeface="Anton"/>
                <a:cs typeface="Anton"/>
                <a:sym typeface="Anton"/>
              </a:rPr>
              <a:t>DISPOSITIVOS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16441" y="5165430"/>
            <a:ext cx="2425463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i="1">
                <a:solidFill>
                  <a:srgbClr val="FFFFFF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VÍAS DE INFECCIÓN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18810" y="5114925"/>
            <a:ext cx="2425463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i="1">
                <a:solidFill>
                  <a:srgbClr val="FFFFFF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MEDIDAS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19680" y="5165430"/>
            <a:ext cx="2425463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i="1">
                <a:solidFill>
                  <a:srgbClr val="FFFFFF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AMENAZAS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6824" y="5756276"/>
            <a:ext cx="3131174" cy="2120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Virus y troyanos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Gusanos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Spyware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Falsos antivirus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Ransomware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Kaylogger</a:t>
            </a:r>
          </a:p>
        </p:txBody>
      </p:sp>
      <p:sp>
        <p:nvSpPr>
          <p:cNvPr id="15" name="Freeform 15"/>
          <p:cNvSpPr/>
          <p:nvPr/>
        </p:nvSpPr>
        <p:spPr>
          <a:xfrm>
            <a:off x="14258433" y="-4234479"/>
            <a:ext cx="10583508" cy="10583508"/>
          </a:xfrm>
          <a:custGeom>
            <a:avLst/>
            <a:gdLst/>
            <a:ahLst/>
            <a:cxnLst/>
            <a:rect l="l" t="t" r="r" b="b"/>
            <a:pathLst>
              <a:path w="10583508" h="10583508">
                <a:moveTo>
                  <a:pt x="0" y="0"/>
                </a:moveTo>
                <a:lnTo>
                  <a:pt x="10583508" y="0"/>
                </a:lnTo>
                <a:lnTo>
                  <a:pt x="10583508" y="10583508"/>
                </a:lnTo>
                <a:lnTo>
                  <a:pt x="0" y="10583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278203" y="-7198587"/>
            <a:ext cx="10583508" cy="10583508"/>
          </a:xfrm>
          <a:custGeom>
            <a:avLst/>
            <a:gdLst/>
            <a:ahLst/>
            <a:cxnLst/>
            <a:rect l="l" t="t" r="r" b="b"/>
            <a:pathLst>
              <a:path w="10583508" h="10583508">
                <a:moveTo>
                  <a:pt x="0" y="0"/>
                </a:moveTo>
                <a:lnTo>
                  <a:pt x="10583508" y="0"/>
                </a:lnTo>
                <a:lnTo>
                  <a:pt x="10583508" y="10583508"/>
                </a:lnTo>
                <a:lnTo>
                  <a:pt x="0" y="105835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5763586" y="5756276"/>
            <a:ext cx="3131174" cy="2120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Correo electrónico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Aplicaciones maliciosas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Páginas web maliciosas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Redes sociales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Descarga de ficheros</a:t>
            </a:r>
          </a:p>
          <a:p>
            <a:pPr algn="just">
              <a:lnSpc>
                <a:spcPts val="2800"/>
              </a:lnSpc>
            </a:pPr>
            <a:endParaRPr lang="en-US" sz="200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456860" y="5756276"/>
            <a:ext cx="7241228" cy="3530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7" lvl="1" indent="-215904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Instalar antivirus y cortafuegos y actualizaciones de software.</a:t>
            </a:r>
          </a:p>
          <a:p>
            <a:pPr marL="431807" lvl="1" indent="-215904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Hacer copias de seguridad.</a:t>
            </a:r>
          </a:p>
          <a:p>
            <a:pPr marL="431807" lvl="1" indent="-215904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Revisar los archivos y los ficheros compartidos y descargados.</a:t>
            </a:r>
          </a:p>
          <a:p>
            <a:pPr marL="431807" lvl="1" indent="-215904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Revisar las condiciones de un servicio antes de aceptarlas.</a:t>
            </a:r>
          </a:p>
          <a:p>
            <a:pPr marL="431807" lvl="1" indent="-215904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Comprobar las descargas de software antes de llevarlas a cabo.</a:t>
            </a:r>
          </a:p>
          <a:p>
            <a:pPr marL="431807" lvl="1" indent="-215904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Usar patrones y contraseñas y precaución en redes wifi públicas.</a:t>
            </a:r>
          </a:p>
          <a:p>
            <a:pPr marL="431807" lvl="1" indent="-215904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Descargar de forma segura las aplicaciones.</a:t>
            </a:r>
          </a:p>
          <a:p>
            <a:pPr algn="l">
              <a:lnSpc>
                <a:spcPts val="2800"/>
              </a:lnSpc>
            </a:pPr>
            <a:endParaRPr lang="en-US" sz="200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492294" y="2968985"/>
            <a:ext cx="12425087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Nuestros</a:t>
            </a:r>
            <a:r>
              <a:rPr lang="en-US" sz="2499" u="none" strike="noStrike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dispositivos están expuestos a ataques externos. El conjunto de programas que pueden ser nocivos para nuestros dispositivos se engloba en el término malware.</a:t>
            </a:r>
          </a:p>
          <a:p>
            <a:pPr marL="0" lvl="0" indent="0" algn="just">
              <a:lnSpc>
                <a:spcPts val="3499"/>
              </a:lnSpc>
              <a:spcBef>
                <a:spcPct val="0"/>
              </a:spcBef>
            </a:pPr>
            <a:r>
              <a:rPr lang="en-US" sz="2499" u="none" strike="noStrike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Un malware puede querer desde acceder a la información del ordenador o de datos personales hasta robar contraseñas.</a:t>
            </a:r>
          </a:p>
          <a:p>
            <a:pPr marL="0" lvl="0" indent="0" algn="just">
              <a:lnSpc>
                <a:spcPts val="3499"/>
              </a:lnSpc>
              <a:spcBef>
                <a:spcPct val="0"/>
              </a:spcBef>
            </a:pPr>
            <a:endParaRPr lang="en-US" sz="2499" u="none" strike="noStrike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17877" y="4175545"/>
            <a:ext cx="10583508" cy="10583508"/>
          </a:xfrm>
          <a:custGeom>
            <a:avLst/>
            <a:gdLst/>
            <a:ahLst/>
            <a:cxnLst/>
            <a:rect l="l" t="t" r="r" b="b"/>
            <a:pathLst>
              <a:path w="10583508" h="10583508">
                <a:moveTo>
                  <a:pt x="0" y="0"/>
                </a:moveTo>
                <a:lnTo>
                  <a:pt x="10583508" y="0"/>
                </a:lnTo>
                <a:lnTo>
                  <a:pt x="10583508" y="10583508"/>
                </a:lnTo>
                <a:lnTo>
                  <a:pt x="0" y="10583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576995" y="-1742183"/>
            <a:ext cx="15552878" cy="13771367"/>
          </a:xfrm>
          <a:custGeom>
            <a:avLst/>
            <a:gdLst/>
            <a:ahLst/>
            <a:cxnLst/>
            <a:rect l="l" t="t" r="r" b="b"/>
            <a:pathLst>
              <a:path w="15552878" h="13771367">
                <a:moveTo>
                  <a:pt x="0" y="0"/>
                </a:moveTo>
                <a:lnTo>
                  <a:pt x="15552878" y="0"/>
                </a:lnTo>
                <a:lnTo>
                  <a:pt x="15552878" y="13771366"/>
                </a:lnTo>
                <a:lnTo>
                  <a:pt x="0" y="137713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061082" y="3005001"/>
            <a:ext cx="5808185" cy="580818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26335" r="-26335"/>
              </a:stretch>
            </a:blipFill>
          </p:spPr>
        </p:sp>
      </p:grpSp>
      <p:sp>
        <p:nvSpPr>
          <p:cNvPr id="6" name="AutoShape 6"/>
          <p:cNvSpPr/>
          <p:nvPr/>
        </p:nvSpPr>
        <p:spPr>
          <a:xfrm flipV="1">
            <a:off x="1028700" y="2093488"/>
            <a:ext cx="7676138" cy="9525"/>
          </a:xfrm>
          <a:prstGeom prst="line">
            <a:avLst/>
          </a:prstGeom>
          <a:ln w="19050" cap="flat">
            <a:solidFill>
              <a:srgbClr val="7ED95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09306" y="4494076"/>
            <a:ext cx="8585758" cy="4973224"/>
            <a:chOff x="0" y="0"/>
            <a:chExt cx="2261270" cy="13098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61270" cy="1309820"/>
            </a:xfrm>
            <a:custGeom>
              <a:avLst/>
              <a:gdLst/>
              <a:ahLst/>
              <a:cxnLst/>
              <a:rect l="l" t="t" r="r" b="b"/>
              <a:pathLst>
                <a:path w="2261270" h="1309820">
                  <a:moveTo>
                    <a:pt x="45988" y="0"/>
                  </a:moveTo>
                  <a:lnTo>
                    <a:pt x="2215282" y="0"/>
                  </a:lnTo>
                  <a:cubicBezTo>
                    <a:pt x="2227479" y="0"/>
                    <a:pt x="2239176" y="4845"/>
                    <a:pt x="2247800" y="13469"/>
                  </a:cubicBezTo>
                  <a:cubicBezTo>
                    <a:pt x="2256424" y="22094"/>
                    <a:pt x="2261270" y="33791"/>
                    <a:pt x="2261270" y="45988"/>
                  </a:cubicBezTo>
                  <a:lnTo>
                    <a:pt x="2261270" y="1263833"/>
                  </a:lnTo>
                  <a:cubicBezTo>
                    <a:pt x="2261270" y="1289231"/>
                    <a:pt x="2240680" y="1309820"/>
                    <a:pt x="2215282" y="1309820"/>
                  </a:cubicBezTo>
                  <a:lnTo>
                    <a:pt x="45988" y="1309820"/>
                  </a:lnTo>
                  <a:cubicBezTo>
                    <a:pt x="20589" y="1309820"/>
                    <a:pt x="0" y="1289231"/>
                    <a:pt x="0" y="1263833"/>
                  </a:cubicBezTo>
                  <a:lnTo>
                    <a:pt x="0" y="45988"/>
                  </a:lnTo>
                  <a:cubicBezTo>
                    <a:pt x="0" y="20589"/>
                    <a:pt x="20589" y="0"/>
                    <a:pt x="45988" y="0"/>
                  </a:cubicBezTo>
                  <a:close/>
                </a:path>
              </a:pathLst>
            </a:custGeom>
            <a:solidFill>
              <a:srgbClr val="482161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261270" cy="13669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1152525"/>
            <a:ext cx="7676138" cy="940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5"/>
              </a:lnSpc>
            </a:pPr>
            <a:r>
              <a:rPr lang="en-US" sz="6995">
                <a:solidFill>
                  <a:srgbClr val="CB6CE6"/>
                </a:solidFill>
                <a:latin typeface="Anton"/>
                <a:ea typeface="Anton"/>
                <a:cs typeface="Anton"/>
                <a:sym typeface="Anton"/>
              </a:rPr>
              <a:t>GROOMING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407696"/>
            <a:ext cx="7676138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ACOSO Y ABUSO SEXUAL ONLINE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2957376"/>
            <a:ext cx="10284487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Son formas delictivas de </a:t>
            </a:r>
            <a:r>
              <a:rPr lang="en-US" sz="2499" u="sng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  <a:hlinkClick r:id="rId7" tooltip="https://www.savethechildren.es/actualidad/como-evitar-bullying"/>
              </a:rPr>
              <a:t>a</a:t>
            </a:r>
            <a:r>
              <a:rPr lang="en-US" sz="2499" u="sng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  <a:hlinkClick r:id="rId7" tooltip="https://www.savethechildren.es/actualidad/como-evitar-bullying"/>
              </a:rPr>
              <a:t>coso</a:t>
            </a: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que implican a un adulto que se pone en contacto con un niño, niña o adolescente con el fin de ganarse poco a poco su confianza para luego involucrarle en una actividad sexual.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4838700"/>
            <a:ext cx="767613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5000">
                <a:solidFill>
                  <a:srgbClr val="7ED957"/>
                </a:solidFill>
                <a:latin typeface="Anton"/>
                <a:ea typeface="Anton"/>
                <a:cs typeface="Anton"/>
                <a:sym typeface="Anton"/>
              </a:rPr>
              <a:t>CONSECUENCIAS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88493" y="5554120"/>
            <a:ext cx="7627383" cy="3530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Daños psicológicos en la víctima: 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Depresión 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</a:t>
            </a:r>
            <a:r>
              <a:rPr lang="en-US" sz="2000" u="none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ja autoestima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Desconfianza 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Cambios de humor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Bajo rendimiento</a:t>
            </a:r>
          </a:p>
          <a:p>
            <a:pPr algn="just">
              <a:lnSpc>
                <a:spcPts val="2800"/>
              </a:lnSpc>
            </a:pPr>
            <a:endParaRPr lang="en-US" sz="200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Daños a nivel familiar: 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Empeoramiento de las relaciones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Chantajes a la propia familia por parte del acosador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17877" y="4175545"/>
            <a:ext cx="10583508" cy="10583508"/>
          </a:xfrm>
          <a:custGeom>
            <a:avLst/>
            <a:gdLst/>
            <a:ahLst/>
            <a:cxnLst/>
            <a:rect l="l" t="t" r="r" b="b"/>
            <a:pathLst>
              <a:path w="10583508" h="10583508">
                <a:moveTo>
                  <a:pt x="0" y="0"/>
                </a:moveTo>
                <a:lnTo>
                  <a:pt x="10583508" y="0"/>
                </a:lnTo>
                <a:lnTo>
                  <a:pt x="10583508" y="10583508"/>
                </a:lnTo>
                <a:lnTo>
                  <a:pt x="0" y="10583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859574">
            <a:off x="11576995" y="-1422108"/>
            <a:ext cx="11686868" cy="10348191"/>
          </a:xfrm>
          <a:custGeom>
            <a:avLst/>
            <a:gdLst/>
            <a:ahLst/>
            <a:cxnLst/>
            <a:rect l="l" t="t" r="r" b="b"/>
            <a:pathLst>
              <a:path w="11686868" h="10348191">
                <a:moveTo>
                  <a:pt x="0" y="0"/>
                </a:moveTo>
                <a:lnTo>
                  <a:pt x="11686868" y="0"/>
                </a:lnTo>
                <a:lnTo>
                  <a:pt x="11686868" y="10348191"/>
                </a:lnTo>
                <a:lnTo>
                  <a:pt x="0" y="103481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737881" y="746110"/>
            <a:ext cx="5159991" cy="515999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18965" r="-18965"/>
              </a:stretch>
            </a:blipFill>
          </p:spPr>
        </p:sp>
      </p:grpSp>
      <p:sp>
        <p:nvSpPr>
          <p:cNvPr id="6" name="AutoShape 6"/>
          <p:cNvSpPr/>
          <p:nvPr/>
        </p:nvSpPr>
        <p:spPr>
          <a:xfrm flipV="1">
            <a:off x="1028700" y="1734445"/>
            <a:ext cx="7676138" cy="9525"/>
          </a:xfrm>
          <a:prstGeom prst="line">
            <a:avLst/>
          </a:prstGeom>
          <a:ln w="19050" cap="flat">
            <a:solidFill>
              <a:srgbClr val="7ED95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09306" y="2080560"/>
            <a:ext cx="8585758" cy="3654092"/>
            <a:chOff x="0" y="0"/>
            <a:chExt cx="2261270" cy="9623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61270" cy="962395"/>
            </a:xfrm>
            <a:custGeom>
              <a:avLst/>
              <a:gdLst/>
              <a:ahLst/>
              <a:cxnLst/>
              <a:rect l="l" t="t" r="r" b="b"/>
              <a:pathLst>
                <a:path w="2261270" h="962395">
                  <a:moveTo>
                    <a:pt x="45988" y="0"/>
                  </a:moveTo>
                  <a:lnTo>
                    <a:pt x="2215282" y="0"/>
                  </a:lnTo>
                  <a:cubicBezTo>
                    <a:pt x="2227479" y="0"/>
                    <a:pt x="2239176" y="4845"/>
                    <a:pt x="2247800" y="13469"/>
                  </a:cubicBezTo>
                  <a:cubicBezTo>
                    <a:pt x="2256424" y="22094"/>
                    <a:pt x="2261270" y="33791"/>
                    <a:pt x="2261270" y="45988"/>
                  </a:cubicBezTo>
                  <a:lnTo>
                    <a:pt x="2261270" y="916407"/>
                  </a:lnTo>
                  <a:cubicBezTo>
                    <a:pt x="2261270" y="941805"/>
                    <a:pt x="2240680" y="962395"/>
                    <a:pt x="2215282" y="962395"/>
                  </a:cubicBezTo>
                  <a:lnTo>
                    <a:pt x="45988" y="962395"/>
                  </a:lnTo>
                  <a:cubicBezTo>
                    <a:pt x="20589" y="962395"/>
                    <a:pt x="0" y="941805"/>
                    <a:pt x="0" y="916407"/>
                  </a:cubicBezTo>
                  <a:lnTo>
                    <a:pt x="0" y="45988"/>
                  </a:lnTo>
                  <a:cubicBezTo>
                    <a:pt x="0" y="20589"/>
                    <a:pt x="20589" y="0"/>
                    <a:pt x="45988" y="0"/>
                  </a:cubicBezTo>
                  <a:close/>
                </a:path>
              </a:pathLst>
            </a:custGeom>
            <a:solidFill>
              <a:srgbClr val="482161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261270" cy="10195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09306" y="5906101"/>
            <a:ext cx="10767689" cy="3654092"/>
            <a:chOff x="0" y="0"/>
            <a:chExt cx="2835934" cy="9623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35934" cy="962395"/>
            </a:xfrm>
            <a:custGeom>
              <a:avLst/>
              <a:gdLst/>
              <a:ahLst/>
              <a:cxnLst/>
              <a:rect l="l" t="t" r="r" b="b"/>
              <a:pathLst>
                <a:path w="2835934" h="962395">
                  <a:moveTo>
                    <a:pt x="36669" y="0"/>
                  </a:moveTo>
                  <a:lnTo>
                    <a:pt x="2799266" y="0"/>
                  </a:lnTo>
                  <a:cubicBezTo>
                    <a:pt x="2808991" y="0"/>
                    <a:pt x="2818318" y="3863"/>
                    <a:pt x="2825194" y="10740"/>
                  </a:cubicBezTo>
                  <a:cubicBezTo>
                    <a:pt x="2832071" y="17617"/>
                    <a:pt x="2835934" y="26944"/>
                    <a:pt x="2835934" y="36669"/>
                  </a:cubicBezTo>
                  <a:lnTo>
                    <a:pt x="2835934" y="925726"/>
                  </a:lnTo>
                  <a:cubicBezTo>
                    <a:pt x="2835934" y="935451"/>
                    <a:pt x="2832071" y="944778"/>
                    <a:pt x="2825194" y="951655"/>
                  </a:cubicBezTo>
                  <a:cubicBezTo>
                    <a:pt x="2818318" y="958531"/>
                    <a:pt x="2808991" y="962395"/>
                    <a:pt x="2799266" y="962395"/>
                  </a:cubicBezTo>
                  <a:lnTo>
                    <a:pt x="36669" y="962395"/>
                  </a:lnTo>
                  <a:cubicBezTo>
                    <a:pt x="26944" y="962395"/>
                    <a:pt x="17617" y="958531"/>
                    <a:pt x="10740" y="951655"/>
                  </a:cubicBezTo>
                  <a:cubicBezTo>
                    <a:pt x="3863" y="944778"/>
                    <a:pt x="0" y="935451"/>
                    <a:pt x="0" y="925726"/>
                  </a:cubicBezTo>
                  <a:lnTo>
                    <a:pt x="0" y="36669"/>
                  </a:lnTo>
                  <a:cubicBezTo>
                    <a:pt x="0" y="26944"/>
                    <a:pt x="3863" y="17617"/>
                    <a:pt x="10740" y="10740"/>
                  </a:cubicBezTo>
                  <a:cubicBezTo>
                    <a:pt x="17617" y="3863"/>
                    <a:pt x="26944" y="0"/>
                    <a:pt x="36669" y="0"/>
                  </a:cubicBezTo>
                  <a:close/>
                </a:path>
              </a:pathLst>
            </a:custGeom>
            <a:solidFill>
              <a:srgbClr val="48216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2835934" cy="10195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793482"/>
            <a:ext cx="7676138" cy="940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5"/>
              </a:lnSpc>
            </a:pPr>
            <a:r>
              <a:rPr lang="en-US" sz="6995">
                <a:solidFill>
                  <a:srgbClr val="CB6CE6"/>
                </a:solidFill>
                <a:latin typeface="Anton"/>
                <a:ea typeface="Anton"/>
                <a:cs typeface="Anton"/>
                <a:sym typeface="Anton"/>
              </a:rPr>
              <a:t>GROOMING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375024"/>
            <a:ext cx="767613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5000">
                <a:solidFill>
                  <a:srgbClr val="7ED957"/>
                </a:solidFill>
                <a:latin typeface="Anton"/>
                <a:ea typeface="Anton"/>
                <a:cs typeface="Anton"/>
                <a:sym typeface="Anton"/>
              </a:rPr>
              <a:t>PROTECCIÓN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8493" y="3171006"/>
            <a:ext cx="7627383" cy="1416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proporcionar imágenes, vídeos o informaciones personales a desconocidos.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Evitar dar contraseñas.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Proteger tu privacidad en imágenes e información personal.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85732" y="4774932"/>
            <a:ext cx="643290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CB6C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OJO CON LO QUE SUBES A INTERNET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6200566"/>
            <a:ext cx="767613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5000">
                <a:solidFill>
                  <a:srgbClr val="7ED957"/>
                </a:solidFill>
                <a:latin typeface="Anton"/>
                <a:ea typeface="Anton"/>
                <a:cs typeface="Anton"/>
                <a:sym typeface="Anton"/>
              </a:rPr>
              <a:t>QUÉ HACER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2490" y="6829216"/>
            <a:ext cx="9821322" cy="247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Valorar si es cierto que dispone de material para ejercer la amenaza.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ceder al chantaje en ningún caso.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Pedir ayuda.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Revisar el equipo con un programa antimalware.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Modificar todas las contraseñas de acceso.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Aumentar las opciones de privacidad en tus perfiles de las redes sociales.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Buscar y guardar las pruebas del chantaje: capturas de pantalla, conversaciones…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29135" y="3836436"/>
            <a:ext cx="10583508" cy="10583508"/>
          </a:xfrm>
          <a:custGeom>
            <a:avLst/>
            <a:gdLst/>
            <a:ahLst/>
            <a:cxnLst/>
            <a:rect l="l" t="t" r="r" b="b"/>
            <a:pathLst>
              <a:path w="10583508" h="10583508">
                <a:moveTo>
                  <a:pt x="0" y="0"/>
                </a:moveTo>
                <a:lnTo>
                  <a:pt x="10583508" y="0"/>
                </a:lnTo>
                <a:lnTo>
                  <a:pt x="10583508" y="10583508"/>
                </a:lnTo>
                <a:lnTo>
                  <a:pt x="0" y="10583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8802254" y="-1361183"/>
            <a:ext cx="15552878" cy="13771367"/>
          </a:xfrm>
          <a:custGeom>
            <a:avLst/>
            <a:gdLst/>
            <a:ahLst/>
            <a:cxnLst/>
            <a:rect l="l" t="t" r="r" b="b"/>
            <a:pathLst>
              <a:path w="15552878" h="13771367">
                <a:moveTo>
                  <a:pt x="15552878" y="0"/>
                </a:moveTo>
                <a:lnTo>
                  <a:pt x="0" y="0"/>
                </a:lnTo>
                <a:lnTo>
                  <a:pt x="0" y="13771366"/>
                </a:lnTo>
                <a:lnTo>
                  <a:pt x="15552878" y="13771366"/>
                </a:lnTo>
                <a:lnTo>
                  <a:pt x="155528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4159" y="1028700"/>
            <a:ext cx="6586465" cy="658646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25046" r="-25046"/>
              </a:stretch>
            </a:blipFill>
          </p:spPr>
        </p:sp>
      </p:grpSp>
      <p:sp>
        <p:nvSpPr>
          <p:cNvPr id="6" name="AutoShape 6"/>
          <p:cNvSpPr/>
          <p:nvPr/>
        </p:nvSpPr>
        <p:spPr>
          <a:xfrm>
            <a:off x="6783356" y="2093488"/>
            <a:ext cx="9748191" cy="0"/>
          </a:xfrm>
          <a:prstGeom prst="line">
            <a:avLst/>
          </a:prstGeom>
          <a:ln w="19050" cap="flat">
            <a:solidFill>
              <a:srgbClr val="7ED95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6978372" y="4326205"/>
            <a:ext cx="9553174" cy="5141094"/>
            <a:chOff x="0" y="0"/>
            <a:chExt cx="2516062" cy="13540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16062" cy="1354033"/>
            </a:xfrm>
            <a:custGeom>
              <a:avLst/>
              <a:gdLst/>
              <a:ahLst/>
              <a:cxnLst/>
              <a:rect l="l" t="t" r="r" b="b"/>
              <a:pathLst>
                <a:path w="2516062" h="1354033">
                  <a:moveTo>
                    <a:pt x="41331" y="0"/>
                  </a:moveTo>
                  <a:lnTo>
                    <a:pt x="2474732" y="0"/>
                  </a:lnTo>
                  <a:cubicBezTo>
                    <a:pt x="2497558" y="0"/>
                    <a:pt x="2516062" y="18504"/>
                    <a:pt x="2516062" y="41331"/>
                  </a:cubicBezTo>
                  <a:lnTo>
                    <a:pt x="2516062" y="1312703"/>
                  </a:lnTo>
                  <a:cubicBezTo>
                    <a:pt x="2516062" y="1335529"/>
                    <a:pt x="2497558" y="1354033"/>
                    <a:pt x="2474732" y="1354033"/>
                  </a:cubicBezTo>
                  <a:lnTo>
                    <a:pt x="41331" y="1354033"/>
                  </a:lnTo>
                  <a:cubicBezTo>
                    <a:pt x="18504" y="1354033"/>
                    <a:pt x="0" y="1335529"/>
                    <a:pt x="0" y="1312703"/>
                  </a:cubicBezTo>
                  <a:lnTo>
                    <a:pt x="0" y="41331"/>
                  </a:lnTo>
                  <a:cubicBezTo>
                    <a:pt x="0" y="18504"/>
                    <a:pt x="18504" y="0"/>
                    <a:pt x="41331" y="0"/>
                  </a:cubicBezTo>
                  <a:close/>
                </a:path>
              </a:pathLst>
            </a:custGeom>
            <a:solidFill>
              <a:srgbClr val="482161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516062" cy="1411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750624" y="1152525"/>
            <a:ext cx="10211355" cy="940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5"/>
              </a:lnSpc>
            </a:pPr>
            <a:r>
              <a:rPr lang="en-US" sz="6995">
                <a:solidFill>
                  <a:srgbClr val="CB6CE6"/>
                </a:solidFill>
                <a:latin typeface="Anton"/>
                <a:ea typeface="Anton"/>
                <a:cs typeface="Anton"/>
                <a:sym typeface="Anton"/>
              </a:rPr>
              <a:t>CIBERBULLYING O CIBERACOSO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97766" y="2284276"/>
            <a:ext cx="7676138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ACOSO Y ABUSO SEXUAL ONLINE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97766" y="2852601"/>
            <a:ext cx="9333780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2499" u="none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coso (</a:t>
            </a: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atormentar, amenazar, hostigar, humillar o molestar) un menor a otro menor usando las tecnologías de la información y la comunicación.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33183" y="4614878"/>
            <a:ext cx="767613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5000">
                <a:solidFill>
                  <a:srgbClr val="7ED957"/>
                </a:solidFill>
                <a:latin typeface="Anton"/>
                <a:ea typeface="Anton"/>
                <a:cs typeface="Anton"/>
                <a:sym typeface="Anton"/>
              </a:rPr>
              <a:t>CONSECUENCIAS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33183" y="5467350"/>
            <a:ext cx="8598633" cy="1416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Puede mantenerse durante las 24 horas del día, ya que el acceso a los distintos dispositivos se puede realizar en cualquier momento y desde cualquier lugar, por lo que el perjuicio para la víctima puede ser considerablemente mayor que el bullying. Entre estos encontramos: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433183" y="7188199"/>
            <a:ext cx="8598633" cy="1416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Problemas de salud mental como ansiedad, depresión y baja autoestima.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Aislamiento social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Rendimiento académico deficiente. 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 casos extremos, puede llevar a pensamientos y autolesiones suicidas.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64943" y="3814712"/>
            <a:ext cx="10583508" cy="10583508"/>
          </a:xfrm>
          <a:custGeom>
            <a:avLst/>
            <a:gdLst/>
            <a:ahLst/>
            <a:cxnLst/>
            <a:rect l="l" t="t" r="r" b="b"/>
            <a:pathLst>
              <a:path w="10583508" h="10583508">
                <a:moveTo>
                  <a:pt x="0" y="0"/>
                </a:moveTo>
                <a:lnTo>
                  <a:pt x="10583508" y="0"/>
                </a:lnTo>
                <a:lnTo>
                  <a:pt x="10583508" y="10583508"/>
                </a:lnTo>
                <a:lnTo>
                  <a:pt x="0" y="10583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859574" flipH="1">
            <a:off x="-6845215" y="-332488"/>
            <a:ext cx="11686868" cy="10348191"/>
          </a:xfrm>
          <a:custGeom>
            <a:avLst/>
            <a:gdLst/>
            <a:ahLst/>
            <a:cxnLst/>
            <a:rect l="l" t="t" r="r" b="b"/>
            <a:pathLst>
              <a:path w="11686868" h="10348191">
                <a:moveTo>
                  <a:pt x="11686868" y="0"/>
                </a:moveTo>
                <a:lnTo>
                  <a:pt x="0" y="0"/>
                </a:lnTo>
                <a:lnTo>
                  <a:pt x="0" y="10348190"/>
                </a:lnTo>
                <a:lnTo>
                  <a:pt x="11686868" y="10348190"/>
                </a:lnTo>
                <a:lnTo>
                  <a:pt x="1168686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flipV="1">
            <a:off x="6412544" y="1641551"/>
            <a:ext cx="10187145" cy="9525"/>
          </a:xfrm>
          <a:prstGeom prst="line">
            <a:avLst/>
          </a:prstGeom>
          <a:ln w="19050" cap="flat">
            <a:solidFill>
              <a:srgbClr val="7ED95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6193150" y="1987666"/>
            <a:ext cx="10767689" cy="3312812"/>
            <a:chOff x="0" y="0"/>
            <a:chExt cx="2835934" cy="8725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35934" cy="872510"/>
            </a:xfrm>
            <a:custGeom>
              <a:avLst/>
              <a:gdLst/>
              <a:ahLst/>
              <a:cxnLst/>
              <a:rect l="l" t="t" r="r" b="b"/>
              <a:pathLst>
                <a:path w="2835934" h="872510">
                  <a:moveTo>
                    <a:pt x="36669" y="0"/>
                  </a:moveTo>
                  <a:lnTo>
                    <a:pt x="2799266" y="0"/>
                  </a:lnTo>
                  <a:cubicBezTo>
                    <a:pt x="2808991" y="0"/>
                    <a:pt x="2818318" y="3863"/>
                    <a:pt x="2825194" y="10740"/>
                  </a:cubicBezTo>
                  <a:cubicBezTo>
                    <a:pt x="2832071" y="17617"/>
                    <a:pt x="2835934" y="26944"/>
                    <a:pt x="2835934" y="36669"/>
                  </a:cubicBezTo>
                  <a:lnTo>
                    <a:pt x="2835934" y="835842"/>
                  </a:lnTo>
                  <a:cubicBezTo>
                    <a:pt x="2835934" y="845567"/>
                    <a:pt x="2832071" y="854894"/>
                    <a:pt x="2825194" y="861770"/>
                  </a:cubicBezTo>
                  <a:cubicBezTo>
                    <a:pt x="2818318" y="868647"/>
                    <a:pt x="2808991" y="872510"/>
                    <a:pt x="2799266" y="872510"/>
                  </a:cubicBezTo>
                  <a:lnTo>
                    <a:pt x="36669" y="872510"/>
                  </a:lnTo>
                  <a:cubicBezTo>
                    <a:pt x="26944" y="872510"/>
                    <a:pt x="17617" y="868647"/>
                    <a:pt x="10740" y="861770"/>
                  </a:cubicBezTo>
                  <a:cubicBezTo>
                    <a:pt x="3863" y="854894"/>
                    <a:pt x="0" y="845567"/>
                    <a:pt x="0" y="835842"/>
                  </a:cubicBezTo>
                  <a:lnTo>
                    <a:pt x="0" y="36669"/>
                  </a:lnTo>
                  <a:cubicBezTo>
                    <a:pt x="0" y="26944"/>
                    <a:pt x="3863" y="17617"/>
                    <a:pt x="10740" y="10740"/>
                  </a:cubicBezTo>
                  <a:cubicBezTo>
                    <a:pt x="17617" y="3863"/>
                    <a:pt x="26944" y="0"/>
                    <a:pt x="36669" y="0"/>
                  </a:cubicBezTo>
                  <a:close/>
                </a:path>
              </a:pathLst>
            </a:custGeom>
            <a:solidFill>
              <a:srgbClr val="48216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835934" cy="929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193150" y="5813208"/>
            <a:ext cx="10767689" cy="2751266"/>
            <a:chOff x="0" y="0"/>
            <a:chExt cx="2835934" cy="7246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35934" cy="724613"/>
            </a:xfrm>
            <a:custGeom>
              <a:avLst/>
              <a:gdLst/>
              <a:ahLst/>
              <a:cxnLst/>
              <a:rect l="l" t="t" r="r" b="b"/>
              <a:pathLst>
                <a:path w="2835934" h="724613">
                  <a:moveTo>
                    <a:pt x="36669" y="0"/>
                  </a:moveTo>
                  <a:lnTo>
                    <a:pt x="2799266" y="0"/>
                  </a:lnTo>
                  <a:cubicBezTo>
                    <a:pt x="2808991" y="0"/>
                    <a:pt x="2818318" y="3863"/>
                    <a:pt x="2825194" y="10740"/>
                  </a:cubicBezTo>
                  <a:cubicBezTo>
                    <a:pt x="2832071" y="17617"/>
                    <a:pt x="2835934" y="26944"/>
                    <a:pt x="2835934" y="36669"/>
                  </a:cubicBezTo>
                  <a:lnTo>
                    <a:pt x="2835934" y="687944"/>
                  </a:lnTo>
                  <a:cubicBezTo>
                    <a:pt x="2835934" y="697670"/>
                    <a:pt x="2832071" y="706996"/>
                    <a:pt x="2825194" y="713873"/>
                  </a:cubicBezTo>
                  <a:cubicBezTo>
                    <a:pt x="2818318" y="720750"/>
                    <a:pt x="2808991" y="724613"/>
                    <a:pt x="2799266" y="724613"/>
                  </a:cubicBezTo>
                  <a:lnTo>
                    <a:pt x="36669" y="724613"/>
                  </a:lnTo>
                  <a:cubicBezTo>
                    <a:pt x="26944" y="724613"/>
                    <a:pt x="17617" y="720750"/>
                    <a:pt x="10740" y="713873"/>
                  </a:cubicBezTo>
                  <a:cubicBezTo>
                    <a:pt x="3863" y="706996"/>
                    <a:pt x="0" y="697670"/>
                    <a:pt x="0" y="687944"/>
                  </a:cubicBezTo>
                  <a:lnTo>
                    <a:pt x="0" y="36669"/>
                  </a:lnTo>
                  <a:cubicBezTo>
                    <a:pt x="0" y="26944"/>
                    <a:pt x="3863" y="17617"/>
                    <a:pt x="10740" y="10740"/>
                  </a:cubicBezTo>
                  <a:cubicBezTo>
                    <a:pt x="17617" y="3863"/>
                    <a:pt x="26944" y="0"/>
                    <a:pt x="36669" y="0"/>
                  </a:cubicBezTo>
                  <a:close/>
                </a:path>
              </a:pathLst>
            </a:custGeom>
            <a:solidFill>
              <a:srgbClr val="48216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835934" cy="7817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272471" y="932953"/>
            <a:ext cx="4003527" cy="7631520"/>
            <a:chOff x="0" y="0"/>
            <a:chExt cx="8624570" cy="16440150"/>
          </a:xfrm>
        </p:grpSpPr>
        <p:sp>
          <p:nvSpPr>
            <p:cNvPr id="12" name="Freeform 12"/>
            <p:cNvSpPr/>
            <p:nvPr/>
          </p:nvSpPr>
          <p:spPr>
            <a:xfrm>
              <a:off x="410210" y="269240"/>
              <a:ext cx="7757160" cy="14293849"/>
            </a:xfrm>
            <a:custGeom>
              <a:avLst/>
              <a:gdLst/>
              <a:ahLst/>
              <a:cxnLst/>
              <a:rect l="l" t="t" r="r" b="b"/>
              <a:pathLst>
                <a:path w="7757160" h="14293849">
                  <a:moveTo>
                    <a:pt x="7757160" y="791210"/>
                  </a:moveTo>
                  <a:lnTo>
                    <a:pt x="7757160" y="14293849"/>
                  </a:lnTo>
                  <a:lnTo>
                    <a:pt x="0" y="14293849"/>
                  </a:lnTo>
                  <a:lnTo>
                    <a:pt x="0" y="791210"/>
                  </a:lnTo>
                  <a:cubicBezTo>
                    <a:pt x="0" y="354330"/>
                    <a:pt x="354330" y="0"/>
                    <a:pt x="791210" y="0"/>
                  </a:cubicBezTo>
                  <a:lnTo>
                    <a:pt x="6965950" y="0"/>
                  </a:lnTo>
                  <a:cubicBezTo>
                    <a:pt x="7402830" y="0"/>
                    <a:pt x="7757160" y="354330"/>
                    <a:pt x="7757160" y="791210"/>
                  </a:cubicBez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81516" r="-95056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8636000" cy="16446500"/>
            </a:xfrm>
            <a:custGeom>
              <a:avLst/>
              <a:gdLst/>
              <a:ahLst/>
              <a:cxnLst/>
              <a:rect l="l" t="t" r="r" b="b"/>
              <a:pathLst>
                <a:path w="8636000" h="16446500">
                  <a:moveTo>
                    <a:pt x="0" y="0"/>
                  </a:moveTo>
                  <a:lnTo>
                    <a:pt x="8636000" y="0"/>
                  </a:lnTo>
                  <a:lnTo>
                    <a:pt x="8636000" y="16446500"/>
                  </a:lnTo>
                  <a:lnTo>
                    <a:pt x="0" y="16446500"/>
                  </a:lnTo>
                  <a:close/>
                </a:path>
              </a:pathLst>
            </a:custGeom>
          </p:spPr>
        </p:sp>
      </p:grpSp>
      <p:sp>
        <p:nvSpPr>
          <p:cNvPr id="14" name="TextBox 14"/>
          <p:cNvSpPr txBox="1"/>
          <p:nvPr/>
        </p:nvSpPr>
        <p:spPr>
          <a:xfrm>
            <a:off x="6412544" y="2282130"/>
            <a:ext cx="767613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5000">
                <a:solidFill>
                  <a:srgbClr val="7ED957"/>
                </a:solidFill>
                <a:latin typeface="Anton"/>
                <a:ea typeface="Anton"/>
                <a:cs typeface="Anton"/>
                <a:sym typeface="Anton"/>
              </a:rPr>
              <a:t>PROTECCIÓN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72338" y="3078112"/>
            <a:ext cx="8529336" cy="1063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difundas imágenes comprometidas, ni tuyas ni de otras personas.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proporciones datos.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apoyes actos que supongan ciberacoso.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80666" y="4317732"/>
            <a:ext cx="1007511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CB6C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HAGAS A OTROS LO QUE NO QUIERES QUE TE HAGAN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412544" y="6107672"/>
            <a:ext cx="767613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5000">
                <a:solidFill>
                  <a:srgbClr val="7ED957"/>
                </a:solidFill>
                <a:latin typeface="Anton"/>
                <a:ea typeface="Anton"/>
                <a:cs typeface="Anton"/>
                <a:sym typeface="Anton"/>
              </a:rPr>
              <a:t>QUÉ HACER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07561" y="6974447"/>
            <a:ext cx="9821322" cy="1063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Denuncia la situación.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Ayuda a prevenir.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Conoce los protocolos de actuación.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412544" y="700588"/>
            <a:ext cx="10211355" cy="940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5"/>
              </a:lnSpc>
            </a:pPr>
            <a:r>
              <a:rPr lang="en-US" sz="6995">
                <a:solidFill>
                  <a:srgbClr val="CB6CE6"/>
                </a:solidFill>
                <a:latin typeface="Anton"/>
                <a:ea typeface="Anton"/>
                <a:cs typeface="Anton"/>
                <a:sym typeface="Anton"/>
              </a:rPr>
              <a:t>CIBERBULLYING O CIBERACOSO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1892</Words>
  <Application>Microsoft Office PowerPoint</Application>
  <PresentationFormat>Personalizado</PresentationFormat>
  <Paragraphs>244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Glacial Indifference Italics</vt:lpstr>
      <vt:lpstr>Glacial Indifference</vt:lpstr>
      <vt:lpstr>Arial</vt:lpstr>
      <vt:lpstr>Glacial Indifference Bold Italics</vt:lpstr>
      <vt:lpstr>Calibri</vt:lpstr>
      <vt:lpstr>Anton</vt:lpstr>
      <vt:lpstr>Glacial Indifference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SEGURIDAD INFORMÁTICA</dc:title>
  <dc:creator>SAURA CARCELES, ANTONIO JOSE</dc:creator>
  <cp:lastModifiedBy>SAURA CARCELES, ANTONIO JOSE</cp:lastModifiedBy>
  <cp:revision>2</cp:revision>
  <dcterms:created xsi:type="dcterms:W3CDTF">2006-08-16T00:00:00Z</dcterms:created>
  <dcterms:modified xsi:type="dcterms:W3CDTF">2026-04-01T08:00:26Z</dcterms:modified>
  <dc:identifier>DAG2avNSbkA</dc:identifier>
</cp:coreProperties>
</file>